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Lst>
  <p:sldSz cx="24384000" cy="15748000"/>
  <p:notesSz cx="6858000" cy="9144000"/>
  <p:embeddedFontLst>
    <p:embeddedFont>
      <p:font typeface="Nanum Gothic Coding" panose="020B0604020202020204" charset="-127"/>
      <p:regular r:id="rId42"/>
      <p:bold r:id="rId43"/>
    </p:embeddedFont>
    <p:embeddedFont>
      <p:font typeface="Coda" panose="020B0604020202020204" charset="0"/>
      <p:regular r:id="rId44"/>
    </p:embeddedFont>
    <p:embeddedFont>
      <p:font typeface="Helvetica Neue" panose="020B0604020202020204" charset="0"/>
      <p:regular r:id="rId45"/>
      <p:bold r:id="rId46"/>
      <p:italic r:id="rId47"/>
      <p:boldItalic r:id="rId48"/>
    </p:embeddedFont>
    <p:embeddedFont>
      <p:font typeface="Helvetica Neue Light" panose="020B0604020202020204" charset="0"/>
      <p:regular r:id="rId49"/>
      <p:bold r:id="rId50"/>
      <p:italic r:id="rId51"/>
      <p:boldItalic r:id="rId52"/>
    </p:embeddedFont>
    <p:embeddedFont>
      <p:font typeface="Quicksand" panose="020B0604020202020204" charset="0"/>
      <p:regular r:id="rId53"/>
      <p:bold r:id="rId54"/>
    </p:embeddedFont>
    <p:embeddedFont>
      <p:font typeface="Quicksand Light"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i/Yz0sHX5f32578YiQmWDgaS3d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6246AD-0679-4BBC-A914-216B264D5BDC}" v="8" dt="2022-03-15T18:31:57.131"/>
  </p1510:revLst>
</p1510:revInfo>
</file>

<file path=ppt/tableStyles.xml><?xml version="1.0" encoding="utf-8"?>
<a:tblStyleLst xmlns:a="http://schemas.openxmlformats.org/drawingml/2006/main" def="{C2989D4F-2D29-433D-BEEA-D5DE6FB89675}">
  <a:tblStyle styleId="{C2989D4F-2D29-433D-BEEA-D5DE6FB896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6" d="100"/>
          <a:sy n="36" d="100"/>
        </p:scale>
        <p:origin x="1075" y="29"/>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án Torres" userId="3bf442c28dae9273" providerId="LiveId" clId="{356246AD-0679-4BBC-A914-216B264D5BDC}"/>
    <pc:docChg chg="undo custSel addSld modSld sldOrd">
      <pc:chgData name="Hernán Torres" userId="3bf442c28dae9273" providerId="LiveId" clId="{356246AD-0679-4BBC-A914-216B264D5BDC}" dt="2022-03-15T18:31:57.131" v="119"/>
      <pc:docMkLst>
        <pc:docMk/>
      </pc:docMkLst>
      <pc:sldChg chg="modSp mod">
        <pc:chgData name="Hernán Torres" userId="3bf442c28dae9273" providerId="LiveId" clId="{356246AD-0679-4BBC-A914-216B264D5BDC}" dt="2022-03-15T18:18:58.945" v="1" actId="2711"/>
        <pc:sldMkLst>
          <pc:docMk/>
          <pc:sldMk cId="0" sldId="256"/>
        </pc:sldMkLst>
        <pc:spChg chg="mod">
          <ac:chgData name="Hernán Torres" userId="3bf442c28dae9273" providerId="LiveId" clId="{356246AD-0679-4BBC-A914-216B264D5BDC}" dt="2022-03-15T18:18:58.945" v="1" actId="2711"/>
          <ac:spMkLst>
            <pc:docMk/>
            <pc:sldMk cId="0" sldId="256"/>
            <ac:spMk id="17" creationId="{00000000-0000-0000-0000-000000000000}"/>
          </ac:spMkLst>
        </pc:spChg>
      </pc:sldChg>
      <pc:sldChg chg="ord modNotes">
        <pc:chgData name="Hernán Torres" userId="3bf442c28dae9273" providerId="LiveId" clId="{356246AD-0679-4BBC-A914-216B264D5BDC}" dt="2022-03-15T18:29:10.871" v="99"/>
        <pc:sldMkLst>
          <pc:docMk/>
          <pc:sldMk cId="0" sldId="292"/>
        </pc:sldMkLst>
      </pc:sldChg>
      <pc:sldChg chg="addSp delSp modSp add mod ord">
        <pc:chgData name="Hernán Torres" userId="3bf442c28dae9273" providerId="LiveId" clId="{356246AD-0679-4BBC-A914-216B264D5BDC}" dt="2022-03-15T18:31:57.131" v="119"/>
        <pc:sldMkLst>
          <pc:docMk/>
          <pc:sldMk cId="2495191454" sldId="294"/>
        </pc:sldMkLst>
        <pc:spChg chg="add del">
          <ac:chgData name="Hernán Torres" userId="3bf442c28dae9273" providerId="LiveId" clId="{356246AD-0679-4BBC-A914-216B264D5BDC}" dt="2022-03-15T18:29:46.422" v="103" actId="478"/>
          <ac:spMkLst>
            <pc:docMk/>
            <pc:sldMk cId="2495191454" sldId="294"/>
            <ac:spMk id="4" creationId="{5C591BBA-C537-4806-898B-45D95D67ECA9}"/>
          </ac:spMkLst>
        </pc:spChg>
        <pc:spChg chg="add mod">
          <ac:chgData name="Hernán Torres" userId="3bf442c28dae9273" providerId="LiveId" clId="{356246AD-0679-4BBC-A914-216B264D5BDC}" dt="2022-03-15T18:31:57.131" v="119"/>
          <ac:spMkLst>
            <pc:docMk/>
            <pc:sldMk cId="2495191454" sldId="294"/>
            <ac:spMk id="5" creationId="{50F2171B-A98D-437C-97D8-71E648753C9D}"/>
          </ac:spMkLst>
        </pc:spChg>
        <pc:spChg chg="del">
          <ac:chgData name="Hernán Torres" userId="3bf442c28dae9273" providerId="LiveId" clId="{356246AD-0679-4BBC-A914-216B264D5BDC}" dt="2022-03-15T18:26:01.170" v="19" actId="478"/>
          <ac:spMkLst>
            <pc:docMk/>
            <pc:sldMk cId="2495191454" sldId="294"/>
            <ac:spMk id="309" creationId="{00000000-0000-0000-0000-000000000000}"/>
          </ac:spMkLst>
        </pc:spChg>
        <pc:spChg chg="mod">
          <ac:chgData name="Hernán Torres" userId="3bf442c28dae9273" providerId="LiveId" clId="{356246AD-0679-4BBC-A914-216B264D5BDC}" dt="2022-03-15T18:30:21.437" v="111" actId="1076"/>
          <ac:spMkLst>
            <pc:docMk/>
            <pc:sldMk cId="2495191454" sldId="294"/>
            <ac:spMk id="310" creationId="{00000000-0000-0000-0000-000000000000}"/>
          </ac:spMkLst>
        </pc:spChg>
        <pc:spChg chg="del">
          <ac:chgData name="Hernán Torres" userId="3bf442c28dae9273" providerId="LiveId" clId="{356246AD-0679-4BBC-A914-216B264D5BDC}" dt="2022-03-15T18:25:53.645" v="18" actId="478"/>
          <ac:spMkLst>
            <pc:docMk/>
            <pc:sldMk cId="2495191454" sldId="294"/>
            <ac:spMk id="312" creationId="{00000000-0000-0000-0000-000000000000}"/>
          </ac:spMkLst>
        </pc:spChg>
        <pc:picChg chg="add del mod modCrop">
          <ac:chgData name="Hernán Torres" userId="3bf442c28dae9273" providerId="LiveId" clId="{356246AD-0679-4BBC-A914-216B264D5BDC}" dt="2022-03-15T18:29:39.858" v="101" actId="478"/>
          <ac:picMkLst>
            <pc:docMk/>
            <pc:sldMk cId="2495191454" sldId="294"/>
            <ac:picMk id="3" creationId="{1CDC02D7-EE99-4FAA-B23F-C4F4C68725AD}"/>
          </ac:picMkLst>
        </pc:picChg>
        <pc:picChg chg="del">
          <ac:chgData name="Hernán Torres" userId="3bf442c28dae9273" providerId="LiveId" clId="{356246AD-0679-4BBC-A914-216B264D5BDC}" dt="2022-03-15T18:25:50.723" v="17" actId="478"/>
          <ac:picMkLst>
            <pc:docMk/>
            <pc:sldMk cId="2495191454" sldId="294"/>
            <ac:picMk id="311" creationId="{00000000-0000-0000-0000-000000000000}"/>
          </ac:picMkLst>
        </pc:picChg>
        <pc:picChg chg="add del mod">
          <ac:chgData name="Hernán Torres" userId="3bf442c28dae9273" providerId="LiveId" clId="{356246AD-0679-4BBC-A914-216B264D5BDC}" dt="2022-03-15T18:27:14.491" v="88" actId="478"/>
          <ac:picMkLst>
            <pc:docMk/>
            <pc:sldMk cId="2495191454" sldId="294"/>
            <ac:picMk id="1026" creationId="{09FE9DF4-F1B4-46C5-B600-BF57434B29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 name="Google Shape;15;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2016f8bef_4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d2016f8bef_4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2016f8bef_4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d2016f8bef_4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2016f8bef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d2016f8be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gd1ff7a92bc_1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 name="Google Shape;23;gd1ff7a92bc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86ab15e86_0_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86ab15e86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86ab15e86_0_1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1186ab15e86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86ab15e86_0_1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186ab15e86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86ab15e86_0_1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186ab15e86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2016f8bef_1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d2016f8bef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2016f8bef_1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d2016f8bef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875096727_0_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1875096727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86ab15e86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186ab15e8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86ab15e86_0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1186ab15e86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86ab15e86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1186ab15e86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86ab15e86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186ab15e8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86ab15e86_0_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1186ab15e86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088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4"/>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4"/>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23"/>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2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rive.google.com/file/d/1TFXvvo_kYjqHIeWC1AqvfSsBi6mFenDY/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drive.google.com/file/d/1HCGC42z-lvJNlm-ferfX6N-qptnGMug-/view?usp=shar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drive.google.com/file/d/1RZTqjxn4K7JNjpPremdDFxfxjtQxdfok/view?usp=sha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drive.google.com/file/d/1ie1hxzO1RIdEYp7seL2WB0G45LCQ_7z4/view"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drive.google.com/file/d/1kQqvPDpSpJYwwaDfghWOgnLjZrf7kJN0/view?usp=sha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drive.google.com/file/d/1artl4mI_G2qP57urMeXBm2mAiD99uxP7/view?usp=shar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drive.google.com/file/d/1ApIfb9BLidAUGe3PyHC_AAtxMij5ngPe/view" TargetMode="Externa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github.com/Nanchixx/Proyecto-Arc-nge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
        <p:cNvGrpSpPr/>
        <p:nvPr/>
      </p:nvGrpSpPr>
      <p:grpSpPr>
        <a:xfrm>
          <a:off x="0" y="0"/>
          <a:ext cx="0" cy="0"/>
          <a:chOff x="0" y="0"/>
          <a:chExt cx="0" cy="0"/>
        </a:xfrm>
      </p:grpSpPr>
      <p:sp>
        <p:nvSpPr>
          <p:cNvPr id="17" name="Google Shape;17;p1"/>
          <p:cNvSpPr txBox="1"/>
          <p:nvPr/>
        </p:nvSpPr>
        <p:spPr>
          <a:xfrm>
            <a:off x="9523950" y="6299300"/>
            <a:ext cx="5336100" cy="2222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13800"/>
              <a:buFont typeface="Arial"/>
              <a:buNone/>
            </a:pPr>
            <a:r>
              <a:rPr lang="es-CO" sz="13500" u="none" strike="noStrike" cap="none" dirty="0">
                <a:solidFill>
                  <a:srgbClr val="FB4C0F"/>
                </a:solidFill>
                <a:latin typeface="Coda"/>
                <a:ea typeface="Coda"/>
                <a:cs typeface="Coda"/>
                <a:sym typeface="Coda"/>
              </a:rPr>
              <a:t>Arca</a:t>
            </a:r>
            <a:endParaRPr sz="13500" dirty="0">
              <a:latin typeface="Coda"/>
              <a:ea typeface="Coda"/>
              <a:cs typeface="Coda"/>
              <a:sym typeface="Coda"/>
            </a:endParaRPr>
          </a:p>
        </p:txBody>
      </p:sp>
      <p:sp>
        <p:nvSpPr>
          <p:cNvPr id="18" name="Google Shape;18;p1"/>
          <p:cNvSpPr txBox="1"/>
          <p:nvPr/>
        </p:nvSpPr>
        <p:spPr>
          <a:xfrm>
            <a:off x="9661650" y="85217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i="1" u="none" strike="noStrike" cap="none">
                <a:solidFill>
                  <a:schemeClr val="dk1"/>
                </a:solidFill>
                <a:latin typeface="Nanum Gothic Coding"/>
                <a:ea typeface="Nanum Gothic Coding"/>
                <a:cs typeface="Nanum Gothic Coding"/>
                <a:sym typeface="Nanum Gothic Coding"/>
              </a:rPr>
              <a:t>Proyecto Formativo</a:t>
            </a:r>
            <a:endParaRPr sz="4400" i="1" u="none" strike="noStrike" cap="none">
              <a:solidFill>
                <a:schemeClr val="dk1"/>
              </a:solidFill>
              <a:latin typeface="Nanum Gothic Coding"/>
              <a:ea typeface="Nanum Gothic Coding"/>
              <a:cs typeface="Nanum Gothic Coding"/>
              <a:sym typeface="Nanum Gothic Coding"/>
            </a:endParaRPr>
          </a:p>
        </p:txBody>
      </p:sp>
      <p:sp>
        <p:nvSpPr>
          <p:cNvPr id="19" name="Google Shape;19;p1"/>
          <p:cNvSpPr txBox="1"/>
          <p:nvPr/>
        </p:nvSpPr>
        <p:spPr>
          <a:xfrm>
            <a:off x="9523950" y="9448700"/>
            <a:ext cx="53361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400"/>
              <a:buFont typeface="Arial"/>
              <a:buNone/>
            </a:pPr>
            <a:r>
              <a:rPr lang="es-CO" sz="3600" i="1" u="none" strike="noStrike" cap="none">
                <a:solidFill>
                  <a:schemeClr val="dk1"/>
                </a:solidFill>
                <a:latin typeface="Nanum Gothic Coding"/>
                <a:ea typeface="Nanum Gothic Coding"/>
                <a:cs typeface="Nanum Gothic Coding"/>
                <a:sym typeface="Nanum Gothic Coding"/>
              </a:rPr>
              <a:t>C</a:t>
            </a:r>
            <a:r>
              <a:rPr lang="es-CO" sz="3600" i="1">
                <a:solidFill>
                  <a:schemeClr val="dk1"/>
                </a:solidFill>
                <a:latin typeface="Nanum Gothic Coding"/>
                <a:ea typeface="Nanum Gothic Coding"/>
                <a:cs typeface="Nanum Gothic Coding"/>
                <a:sym typeface="Nanum Gothic Coding"/>
              </a:rPr>
              <a:t>EET</a:t>
            </a:r>
            <a:endParaRPr sz="3600" i="1" u="none" strike="noStrike" cap="none">
              <a:solidFill>
                <a:srgbClr val="FFFFFF"/>
              </a:solidFill>
              <a:latin typeface="Nanum Gothic Coding"/>
              <a:ea typeface="Nanum Gothic Coding"/>
              <a:cs typeface="Nanum Gothic Coding"/>
              <a:sym typeface="Nanum Gothic Coding"/>
            </a:endParaRPr>
          </a:p>
        </p:txBody>
      </p:sp>
      <p:sp>
        <p:nvSpPr>
          <p:cNvPr id="20" name="Google Shape;20;p1"/>
          <p:cNvSpPr txBox="1"/>
          <p:nvPr/>
        </p:nvSpPr>
        <p:spPr>
          <a:xfrm>
            <a:off x="9661650" y="56009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i="1" u="none" strike="noStrike" cap="none">
                <a:solidFill>
                  <a:schemeClr val="dk1"/>
                </a:solidFill>
                <a:latin typeface="Nanum Gothic Coding"/>
                <a:ea typeface="Nanum Gothic Coding"/>
                <a:cs typeface="Nanum Gothic Coding"/>
                <a:sym typeface="Nanum Gothic Coding"/>
              </a:rPr>
              <a:t>2468764 - ADSI</a:t>
            </a:r>
            <a:endParaRPr sz="3600" i="1" u="none" strike="noStrike" cap="non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sp>
        <p:nvSpPr>
          <p:cNvPr id="97" name="Google Shape;97;p9"/>
          <p:cNvSpPr txBox="1"/>
          <p:nvPr/>
        </p:nvSpPr>
        <p:spPr>
          <a:xfrm>
            <a:off x="2736332" y="2282886"/>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1.3 Objetivo</a:t>
            </a:r>
            <a:r>
              <a:rPr lang="es-CO" sz="7200">
                <a:solidFill>
                  <a:srgbClr val="FF6D00"/>
                </a:solidFill>
                <a:latin typeface="Coda"/>
                <a:ea typeface="Coda"/>
                <a:cs typeface="Coda"/>
                <a:sym typeface="Coda"/>
              </a:rPr>
              <a:t>s específicos</a:t>
            </a:r>
            <a:endParaRPr sz="7200" i="0" u="none" strike="noStrike" cap="none">
              <a:solidFill>
                <a:srgbClr val="FF6D00"/>
              </a:solidFill>
              <a:latin typeface="Coda"/>
              <a:ea typeface="Coda"/>
              <a:cs typeface="Coda"/>
              <a:sym typeface="Coda"/>
            </a:endParaRPr>
          </a:p>
        </p:txBody>
      </p:sp>
      <p:sp>
        <p:nvSpPr>
          <p:cNvPr id="98" name="Google Shape;98;p9"/>
          <p:cNvSpPr txBox="1"/>
          <p:nvPr/>
        </p:nvSpPr>
        <p:spPr>
          <a:xfrm>
            <a:off x="2330986" y="8386400"/>
            <a:ext cx="49380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Permitir a los usuarios gestionar sus citas médicas</a:t>
            </a:r>
            <a:r>
              <a:rPr lang="es-CO" sz="4000" b="1" i="0" u="none" strike="noStrike" cap="none">
                <a:solidFill>
                  <a:schemeClr val="dk1"/>
                </a:solidFill>
                <a:latin typeface="Arial"/>
                <a:ea typeface="Arial"/>
                <a:cs typeface="Arial"/>
                <a:sym typeface="Arial"/>
              </a:rPr>
              <a:t>.</a:t>
            </a:r>
            <a:endParaRPr/>
          </a:p>
        </p:txBody>
      </p:sp>
      <p:sp>
        <p:nvSpPr>
          <p:cNvPr id="99" name="Google Shape;99;p9"/>
          <p:cNvSpPr/>
          <p:nvPr/>
        </p:nvSpPr>
        <p:spPr>
          <a:xfrm>
            <a:off x="4192625" y="6634127"/>
            <a:ext cx="1214700" cy="1200300"/>
          </a:xfrm>
          <a:prstGeom prst="ellipse">
            <a:avLst/>
          </a:prstGeom>
          <a:solidFill>
            <a:srgbClr val="FF6D00"/>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b="0" i="0" u="none" strike="noStrike" cap="none">
                <a:solidFill>
                  <a:srgbClr val="FFFFFF"/>
                </a:solidFill>
                <a:latin typeface="Helvetica Neue"/>
                <a:ea typeface="Helvetica Neue"/>
                <a:cs typeface="Helvetica Neue"/>
                <a:sym typeface="Helvetica Neue"/>
              </a:rPr>
              <a:t>1</a:t>
            </a:r>
            <a:endParaRPr sz="3400" b="0" i="0" u="none" strike="noStrike" cap="none">
              <a:solidFill>
                <a:srgbClr val="FFFFFF"/>
              </a:solidFill>
              <a:latin typeface="Helvetica Neue"/>
              <a:ea typeface="Helvetica Neue"/>
              <a:cs typeface="Helvetica Neue"/>
              <a:sym typeface="Helvetica Neue"/>
            </a:endParaRPr>
          </a:p>
        </p:txBody>
      </p:sp>
      <p:sp>
        <p:nvSpPr>
          <p:cNvPr id="100" name="Google Shape;100;p9"/>
          <p:cNvSpPr txBox="1"/>
          <p:nvPr/>
        </p:nvSpPr>
        <p:spPr>
          <a:xfrm>
            <a:off x="9401887" y="8386388"/>
            <a:ext cx="55803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Permitir a los usuarios visualizar su diagnóstico  médico.</a:t>
            </a:r>
            <a:endParaRPr>
              <a:latin typeface="Quicksand"/>
              <a:ea typeface="Quicksand"/>
              <a:cs typeface="Quicksand"/>
              <a:sym typeface="Quicksand"/>
            </a:endParaRPr>
          </a:p>
        </p:txBody>
      </p:sp>
      <p:sp>
        <p:nvSpPr>
          <p:cNvPr id="101" name="Google Shape;101;p9"/>
          <p:cNvSpPr txBox="1"/>
          <p:nvPr/>
        </p:nvSpPr>
        <p:spPr>
          <a:xfrm>
            <a:off x="17115075" y="8694188"/>
            <a:ext cx="4938000" cy="13758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Posibilitar la gestión de donaciones.</a:t>
            </a:r>
            <a:endParaRPr>
              <a:latin typeface="Quicksand"/>
              <a:ea typeface="Quicksand"/>
              <a:cs typeface="Quicksand"/>
              <a:sym typeface="Quicksand"/>
            </a:endParaRPr>
          </a:p>
        </p:txBody>
      </p:sp>
      <p:sp>
        <p:nvSpPr>
          <p:cNvPr id="102" name="Google Shape;102;p9"/>
          <p:cNvSpPr/>
          <p:nvPr/>
        </p:nvSpPr>
        <p:spPr>
          <a:xfrm>
            <a:off x="11417875" y="6634114"/>
            <a:ext cx="1214700" cy="1200300"/>
          </a:xfrm>
          <a:prstGeom prst="ellipse">
            <a:avLst/>
          </a:prstGeom>
          <a:solidFill>
            <a:srgbClr val="FF6D0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a:solidFill>
                  <a:srgbClr val="FFFFFF"/>
                </a:solidFill>
                <a:latin typeface="Helvetica Neue"/>
                <a:ea typeface="Helvetica Neue"/>
                <a:cs typeface="Helvetica Neue"/>
                <a:sym typeface="Helvetica Neue"/>
              </a:rPr>
              <a:t>2</a:t>
            </a:r>
            <a:endParaRPr sz="3400" b="0" i="0" u="none" strike="noStrike" cap="none">
              <a:solidFill>
                <a:srgbClr val="FFFFFF"/>
              </a:solidFill>
              <a:latin typeface="Helvetica Neue"/>
              <a:ea typeface="Helvetica Neue"/>
              <a:cs typeface="Helvetica Neue"/>
              <a:sym typeface="Helvetica Neue"/>
            </a:endParaRPr>
          </a:p>
        </p:txBody>
      </p:sp>
      <p:sp>
        <p:nvSpPr>
          <p:cNvPr id="103" name="Google Shape;103;p9"/>
          <p:cNvSpPr/>
          <p:nvPr/>
        </p:nvSpPr>
        <p:spPr>
          <a:xfrm>
            <a:off x="18976750" y="6634127"/>
            <a:ext cx="1214700" cy="1200300"/>
          </a:xfrm>
          <a:prstGeom prst="ellipse">
            <a:avLst/>
          </a:prstGeom>
          <a:solidFill>
            <a:srgbClr val="FF6D0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400"/>
              <a:buFont typeface="Helvetica Neue"/>
              <a:buNone/>
            </a:pPr>
            <a:r>
              <a:rPr lang="es-CO" sz="3400">
                <a:solidFill>
                  <a:srgbClr val="FFFFFF"/>
                </a:solidFill>
                <a:latin typeface="Helvetica Neue"/>
                <a:ea typeface="Helvetica Neue"/>
                <a:cs typeface="Helvetica Neue"/>
                <a:sym typeface="Helvetica Neue"/>
              </a:rPr>
              <a:t>3</a:t>
            </a: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09" name="Google Shape;109;p10"/>
          <p:cNvGrpSpPr/>
          <p:nvPr/>
        </p:nvGrpSpPr>
        <p:grpSpPr>
          <a:xfrm>
            <a:off x="2736332" y="4699980"/>
            <a:ext cx="18911400" cy="6348999"/>
            <a:chOff x="2736332" y="4199729"/>
            <a:chExt cx="18911400" cy="6348999"/>
          </a:xfrm>
        </p:grpSpPr>
        <p:sp>
          <p:nvSpPr>
            <p:cNvPr id="110" name="Google Shape;110;p10"/>
            <p:cNvSpPr txBox="1"/>
            <p:nvPr/>
          </p:nvSpPr>
          <p:spPr>
            <a:xfrm>
              <a:off x="2736332" y="4199729"/>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1.4 Justificación</a:t>
              </a:r>
              <a:endParaRPr sz="7200" i="0" u="none" strike="noStrike" cap="none">
                <a:solidFill>
                  <a:srgbClr val="FF6D00"/>
                </a:solidFill>
                <a:latin typeface="Coda"/>
                <a:ea typeface="Coda"/>
                <a:cs typeface="Coda"/>
                <a:sym typeface="Coda"/>
              </a:endParaRPr>
            </a:p>
          </p:txBody>
        </p:sp>
        <p:sp>
          <p:nvSpPr>
            <p:cNvPr id="111" name="Google Shape;111;p10"/>
            <p:cNvSpPr txBox="1"/>
            <p:nvPr/>
          </p:nvSpPr>
          <p:spPr>
            <a:xfrm>
              <a:off x="5555723" y="6094628"/>
              <a:ext cx="13272600" cy="44541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Actualmente la fundación Arcángeles ha tenido inconvenientes con relación a la atención de sus pacientes, dado que, solo dispone de un espacio físico para realizar dicho servicio. También, se ha identificado que el proceso de agendamiento de citas puede volverse deficiente por la solicitud de diversos usuarios dentro de sus instalaciones.</a:t>
              </a:r>
              <a:endParaRPr sz="400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17" name="Google Shape;117;p11"/>
          <p:cNvGrpSpPr/>
          <p:nvPr/>
        </p:nvGrpSpPr>
        <p:grpSpPr>
          <a:xfrm>
            <a:off x="2736332" y="4699980"/>
            <a:ext cx="18911400" cy="6041175"/>
            <a:chOff x="2736332" y="4199729"/>
            <a:chExt cx="18911400" cy="6041175"/>
          </a:xfrm>
        </p:grpSpPr>
        <p:sp>
          <p:nvSpPr>
            <p:cNvPr id="118" name="Google Shape;118;p11"/>
            <p:cNvSpPr txBox="1"/>
            <p:nvPr/>
          </p:nvSpPr>
          <p:spPr>
            <a:xfrm>
              <a:off x="2736332" y="4199729"/>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1.4 Justificación</a:t>
              </a:r>
              <a:endParaRPr sz="7200" i="0" u="none" strike="noStrike" cap="none">
                <a:solidFill>
                  <a:srgbClr val="FF6D00"/>
                </a:solidFill>
                <a:latin typeface="Coda"/>
                <a:ea typeface="Coda"/>
                <a:cs typeface="Coda"/>
                <a:sym typeface="Coda"/>
              </a:endParaRPr>
            </a:p>
          </p:txBody>
        </p:sp>
        <p:sp>
          <p:nvSpPr>
            <p:cNvPr id="119" name="Google Shape;119;p11"/>
            <p:cNvSpPr txBox="1"/>
            <p:nvPr/>
          </p:nvSpPr>
          <p:spPr>
            <a:xfrm>
              <a:off x="5555723" y="6402404"/>
              <a:ext cx="13272600" cy="38385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Se ha generado la necesidad de construir un sistema de información que pueda establecer un contacto entre la fundación y los pacientes de tal forma que se optimicen los servicios con relación al agendamiento de citas y la atención de sus afiliados de una forma sencilla e intuitiva.</a:t>
              </a:r>
              <a:endParaRPr sz="400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1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25" name="Google Shape;125;p12"/>
          <p:cNvGrpSpPr/>
          <p:nvPr/>
        </p:nvGrpSpPr>
        <p:grpSpPr>
          <a:xfrm>
            <a:off x="2736332" y="4699980"/>
            <a:ext cx="18911400" cy="5425575"/>
            <a:chOff x="2736332" y="4199729"/>
            <a:chExt cx="18911400" cy="5425575"/>
          </a:xfrm>
        </p:grpSpPr>
        <p:sp>
          <p:nvSpPr>
            <p:cNvPr id="126" name="Google Shape;126;p12"/>
            <p:cNvSpPr txBox="1"/>
            <p:nvPr/>
          </p:nvSpPr>
          <p:spPr>
            <a:xfrm>
              <a:off x="2736332" y="4199729"/>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1.4 Justificación</a:t>
              </a:r>
              <a:endParaRPr sz="7200" i="0" u="none" strike="noStrike" cap="none">
                <a:solidFill>
                  <a:srgbClr val="FF6D00"/>
                </a:solidFill>
                <a:latin typeface="Coda"/>
                <a:ea typeface="Coda"/>
                <a:cs typeface="Coda"/>
                <a:sym typeface="Coda"/>
              </a:endParaRPr>
            </a:p>
          </p:txBody>
        </p:sp>
        <p:sp>
          <p:nvSpPr>
            <p:cNvPr id="127" name="Google Shape;127;p12"/>
            <p:cNvSpPr txBox="1"/>
            <p:nvPr/>
          </p:nvSpPr>
          <p:spPr>
            <a:xfrm>
              <a:off x="5555723" y="6402404"/>
              <a:ext cx="13272600" cy="32229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La fundación tendrá un beneficio al adquirir un sistema de información adaptado a dichas necesidades, ya que, podrá mantener una mejor organización para proveer sus servicios como a su vez satisfacer las necesidades que tienen sus pacientes.</a:t>
              </a:r>
              <a:endParaRPr sz="400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1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sp>
        <p:nvSpPr>
          <p:cNvPr id="133" name="Google Shape;133;p13"/>
          <p:cNvSpPr txBox="1"/>
          <p:nvPr/>
        </p:nvSpPr>
        <p:spPr>
          <a:xfrm>
            <a:off x="14063064" y="2970740"/>
            <a:ext cx="6676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Alcance</a:t>
            </a:r>
            <a:endParaRPr sz="7200" i="0" u="none" strike="noStrike" cap="none">
              <a:solidFill>
                <a:srgbClr val="FF6D00"/>
              </a:solidFill>
              <a:latin typeface="Coda"/>
              <a:ea typeface="Coda"/>
              <a:cs typeface="Coda"/>
              <a:sym typeface="Coda"/>
            </a:endParaRPr>
          </a:p>
        </p:txBody>
      </p:sp>
      <p:sp>
        <p:nvSpPr>
          <p:cNvPr id="134" name="Google Shape;134;p13"/>
          <p:cNvSpPr txBox="1"/>
          <p:nvPr/>
        </p:nvSpPr>
        <p:spPr>
          <a:xfrm>
            <a:off x="3857225" y="2999400"/>
            <a:ext cx="7529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Delimitación</a:t>
            </a:r>
            <a:endParaRPr sz="7200" i="0" u="none" strike="noStrike" cap="none">
              <a:solidFill>
                <a:srgbClr val="FF6D00"/>
              </a:solidFill>
              <a:latin typeface="Coda"/>
              <a:ea typeface="Coda"/>
              <a:cs typeface="Coda"/>
              <a:sym typeface="Coda"/>
            </a:endParaRPr>
          </a:p>
        </p:txBody>
      </p:sp>
      <p:sp>
        <p:nvSpPr>
          <p:cNvPr id="135" name="Google Shape;135;p13"/>
          <p:cNvSpPr/>
          <p:nvPr/>
        </p:nvSpPr>
        <p:spPr>
          <a:xfrm>
            <a:off x="12682491" y="3190025"/>
            <a:ext cx="314632" cy="9367950"/>
          </a:xfrm>
          <a:prstGeom prst="roundRect">
            <a:avLst>
              <a:gd name="adj" fmla="val 50000"/>
            </a:avLst>
          </a:prstGeom>
          <a:solidFill>
            <a:srgbClr val="7F7F7F"/>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136" name="Google Shape;136;p13"/>
          <p:cNvSpPr txBox="1"/>
          <p:nvPr/>
        </p:nvSpPr>
        <p:spPr>
          <a:xfrm>
            <a:off x="13724332" y="5027068"/>
            <a:ext cx="8622300" cy="69168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Crear un sistema de información para la gestión médica de la fundación "Arcángeles". </a:t>
            </a:r>
            <a:endParaRPr>
              <a:latin typeface="Quicksand"/>
              <a:ea typeface="Quicksand"/>
              <a:cs typeface="Quicksand"/>
              <a:sym typeface="Quicksand"/>
            </a:endParaRPr>
          </a:p>
          <a:p>
            <a:pPr marL="0" marR="0" lvl="0" indent="0" algn="ctr" rtl="0">
              <a:lnSpc>
                <a:spcPct val="100000"/>
              </a:lnSpc>
              <a:spcBef>
                <a:spcPts val="0"/>
              </a:spcBef>
              <a:spcAft>
                <a:spcPts val="0"/>
              </a:spcAft>
              <a:buClr>
                <a:srgbClr val="FFFFFF"/>
              </a:buClr>
              <a:buSzPts val="4000"/>
              <a:buFont typeface="Helvetica Neue"/>
              <a:buNone/>
            </a:pPr>
            <a:endParaRPr sz="4000" i="0" u="none" strike="noStrike" cap="none">
              <a:solidFill>
                <a:schemeClr val="dk1"/>
              </a:solidFill>
              <a:latin typeface="Quicksand"/>
              <a:ea typeface="Quicksand"/>
              <a:cs typeface="Quicksand"/>
              <a:sym typeface="Quicksand"/>
            </a:endParaRPr>
          </a:p>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El objetivo del sistema de información es  suplir los problemas de gestión de la fundación tales como gestionar citas,  poder visualizar historial clínico, gestionar donaciones, etc. Durante 18 meses de planeación y elaboración.</a:t>
            </a:r>
            <a:endParaRPr sz="4000" i="0" u="none" strike="noStrike" cap="none">
              <a:solidFill>
                <a:schemeClr val="dk1"/>
              </a:solidFill>
              <a:latin typeface="Quicksand"/>
              <a:ea typeface="Quicksand"/>
              <a:cs typeface="Quicksand"/>
              <a:sym typeface="Quicksand"/>
            </a:endParaRPr>
          </a:p>
        </p:txBody>
      </p:sp>
      <p:sp>
        <p:nvSpPr>
          <p:cNvPr id="137" name="Google Shape;137;p13"/>
          <p:cNvSpPr txBox="1"/>
          <p:nvPr/>
        </p:nvSpPr>
        <p:spPr>
          <a:xfrm>
            <a:off x="3839850" y="4230875"/>
            <a:ext cx="7706100" cy="10005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CO" sz="4000">
                <a:latin typeface="Quicksand"/>
                <a:ea typeface="Quicksand"/>
                <a:cs typeface="Quicksand"/>
                <a:sym typeface="Quicksand"/>
              </a:rPr>
              <a:t>Crear un sistema de información para la gestión médica de la fundación “Arcángeles”.</a:t>
            </a:r>
            <a:endParaRPr sz="4000">
              <a:latin typeface="Quicksand"/>
              <a:ea typeface="Quicksand"/>
              <a:cs typeface="Quicksand"/>
              <a:sym typeface="Quicksand"/>
            </a:endParaRPr>
          </a:p>
          <a:p>
            <a:pPr marL="0" lvl="0" indent="0" algn="just" rtl="0">
              <a:spcBef>
                <a:spcPts val="0"/>
              </a:spcBef>
              <a:spcAft>
                <a:spcPts val="0"/>
              </a:spcAft>
              <a:buNone/>
            </a:pPr>
            <a:r>
              <a:rPr lang="es-CO" sz="4000">
                <a:latin typeface="Quicksand"/>
                <a:ea typeface="Quicksand"/>
                <a:cs typeface="Quicksand"/>
                <a:sym typeface="Quicksand"/>
              </a:rPr>
              <a:t>se espera crear un sistema de información para suplir los problemas a la hora de solicitar citas de la fundación .Durante 18 mese de planeación y elaboración .se cuenta con 4 pc se obtendrá un límite de gastos mínimos para la elaboración del sistema. Nos ubicamos en Ak 30 ##17-28.</a:t>
            </a:r>
            <a:endParaRPr sz="4000">
              <a:latin typeface="Quicksand"/>
              <a:ea typeface="Quicksand"/>
              <a:cs typeface="Quicksand"/>
              <a:sym typeface="Quicksand"/>
            </a:endParaRPr>
          </a:p>
          <a:p>
            <a:pPr marL="0" lvl="0" indent="0" algn="l" rtl="0">
              <a:spcBef>
                <a:spcPts val="0"/>
              </a:spcBef>
              <a:spcAft>
                <a:spcPts val="0"/>
              </a:spcAft>
              <a:buClr>
                <a:schemeClr val="dk1"/>
              </a:buClr>
              <a:buSzPts val="1100"/>
              <a:buFont typeface="Arial"/>
              <a:buNone/>
            </a:pPr>
            <a:endParaRPr sz="3900">
              <a:latin typeface="Helvetica Neue"/>
              <a:ea typeface="Helvetica Neue"/>
              <a:cs typeface="Helvetica Neue"/>
              <a:sym typeface="Helvetica Neue"/>
            </a:endParaRPr>
          </a:p>
          <a:p>
            <a:pPr marL="0" lvl="0" indent="0" algn="l" rtl="0">
              <a:spcBef>
                <a:spcPts val="0"/>
              </a:spcBef>
              <a:spcAft>
                <a:spcPts val="0"/>
              </a:spcAft>
              <a:buNone/>
            </a:pPr>
            <a:r>
              <a:rPr lang="es-CO" sz="3900">
                <a:latin typeface="Helvetica Neue"/>
                <a:ea typeface="Helvetica Neue"/>
                <a:cs typeface="Helvetica Neue"/>
                <a:sym typeface="Helvetica Neue"/>
              </a:rPr>
              <a:t> </a:t>
            </a:r>
            <a:endParaRPr sz="39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4"/>
          <p:cNvSpPr txBox="1"/>
          <p:nvPr/>
        </p:nvSpPr>
        <p:spPr>
          <a:xfrm>
            <a:off x="1995638" y="6981212"/>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i="0" u="none" strike="noStrike" cap="none">
                <a:solidFill>
                  <a:srgbClr val="FF6D00"/>
                </a:solidFill>
                <a:latin typeface="Coda"/>
                <a:ea typeface="Coda"/>
                <a:cs typeface="Coda"/>
                <a:sym typeface="Coda"/>
              </a:rPr>
              <a:t>2. Recolección de información</a:t>
            </a:r>
            <a:endParaRPr sz="11000">
              <a:solidFill>
                <a:srgbClr val="FF6D00"/>
              </a:solidFill>
              <a:latin typeface="Coda"/>
              <a:ea typeface="Coda"/>
              <a:cs typeface="Coda"/>
              <a:sym typeface="Cod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1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48" name="Google Shape;148;p15"/>
          <p:cNvSpPr txBox="1"/>
          <p:nvPr/>
        </p:nvSpPr>
        <p:spPr>
          <a:xfrm>
            <a:off x="9657301" y="2861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 Roles </a:t>
            </a:r>
            <a:endParaRPr sz="5700">
              <a:solidFill>
                <a:srgbClr val="FB4C0F"/>
              </a:solidFill>
              <a:latin typeface="Coda"/>
              <a:ea typeface="Coda"/>
              <a:cs typeface="Coda"/>
              <a:sym typeface="Coda"/>
            </a:endParaRPr>
          </a:p>
        </p:txBody>
      </p:sp>
      <p:pic>
        <p:nvPicPr>
          <p:cNvPr id="149" name="Google Shape;149;p15"/>
          <p:cNvPicPr preferRelativeResize="0"/>
          <p:nvPr/>
        </p:nvPicPr>
        <p:blipFill>
          <a:blip r:embed="rId4">
            <a:alphaModFix/>
          </a:blip>
          <a:stretch>
            <a:fillRect/>
          </a:stretch>
        </p:blipFill>
        <p:spPr>
          <a:xfrm>
            <a:off x="4437800" y="5809063"/>
            <a:ext cx="4129800" cy="4129800"/>
          </a:xfrm>
          <a:prstGeom prst="roundRect">
            <a:avLst>
              <a:gd name="adj" fmla="val 16667"/>
            </a:avLst>
          </a:prstGeom>
          <a:noFill/>
          <a:ln>
            <a:noFill/>
          </a:ln>
        </p:spPr>
      </p:pic>
      <p:pic>
        <p:nvPicPr>
          <p:cNvPr id="150" name="Google Shape;150;p15"/>
          <p:cNvPicPr preferRelativeResize="0"/>
          <p:nvPr/>
        </p:nvPicPr>
        <p:blipFill>
          <a:blip r:embed="rId4">
            <a:alphaModFix/>
          </a:blip>
          <a:stretch>
            <a:fillRect/>
          </a:stretch>
        </p:blipFill>
        <p:spPr>
          <a:xfrm>
            <a:off x="10127063" y="5809063"/>
            <a:ext cx="4129800" cy="4129800"/>
          </a:xfrm>
          <a:prstGeom prst="roundRect">
            <a:avLst>
              <a:gd name="adj" fmla="val 16667"/>
            </a:avLst>
          </a:prstGeom>
          <a:noFill/>
          <a:ln>
            <a:noFill/>
          </a:ln>
        </p:spPr>
      </p:pic>
      <p:pic>
        <p:nvPicPr>
          <p:cNvPr id="151" name="Google Shape;151;p15"/>
          <p:cNvPicPr preferRelativeResize="0"/>
          <p:nvPr/>
        </p:nvPicPr>
        <p:blipFill>
          <a:blip r:embed="rId4">
            <a:alphaModFix/>
          </a:blip>
          <a:stretch>
            <a:fillRect/>
          </a:stretch>
        </p:blipFill>
        <p:spPr>
          <a:xfrm>
            <a:off x="15816350" y="5809063"/>
            <a:ext cx="4129800" cy="4129800"/>
          </a:xfrm>
          <a:prstGeom prst="roundRect">
            <a:avLst>
              <a:gd name="adj" fmla="val 16667"/>
            </a:avLst>
          </a:prstGeom>
          <a:noFill/>
          <a:ln>
            <a:noFill/>
          </a:ln>
        </p:spPr>
      </p:pic>
      <p:sp>
        <p:nvSpPr>
          <p:cNvPr id="152" name="Google Shape;152;p15"/>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53" name="Google Shape;153;p15"/>
          <p:cNvSpPr txBox="1"/>
          <p:nvPr/>
        </p:nvSpPr>
        <p:spPr>
          <a:xfrm>
            <a:off x="10691975" y="10061950"/>
            <a:ext cx="30000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solidFill>
                  <a:schemeClr val="dk1"/>
                </a:solidFill>
                <a:latin typeface="Coda"/>
                <a:ea typeface="Coda"/>
                <a:cs typeface="Coda"/>
                <a:sym typeface="Coda"/>
              </a:rPr>
              <a:t>Secretaria</a:t>
            </a:r>
            <a:endParaRPr sz="2500">
              <a:solidFill>
                <a:schemeClr val="dk1"/>
              </a:solidFill>
              <a:latin typeface="Coda"/>
              <a:ea typeface="Coda"/>
              <a:cs typeface="Coda"/>
              <a:sym typeface="Coda"/>
            </a:endParaRPr>
          </a:p>
        </p:txBody>
      </p:sp>
      <p:sp>
        <p:nvSpPr>
          <p:cNvPr id="154" name="Google Shape;154;p15"/>
          <p:cNvSpPr txBox="1"/>
          <p:nvPr/>
        </p:nvSpPr>
        <p:spPr>
          <a:xfrm>
            <a:off x="16381250" y="10061950"/>
            <a:ext cx="30000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solidFill>
                  <a:schemeClr val="dk1"/>
                </a:solidFill>
                <a:latin typeface="Coda"/>
                <a:ea typeface="Coda"/>
                <a:cs typeface="Coda"/>
                <a:sym typeface="Coda"/>
              </a:rPr>
              <a:t>Terapeuta</a:t>
            </a:r>
            <a:endParaRPr sz="2500">
              <a:solidFill>
                <a:schemeClr val="dk1"/>
              </a:solidFill>
              <a:latin typeface="Coda"/>
              <a:ea typeface="Coda"/>
              <a:cs typeface="Coda"/>
              <a:sym typeface="Cod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gd2016f8bef_4_1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60" name="Google Shape;160;gd2016f8bef_4_11"/>
          <p:cNvSpPr txBox="1"/>
          <p:nvPr/>
        </p:nvSpPr>
        <p:spPr>
          <a:xfrm>
            <a:off x="4979850" y="3070325"/>
            <a:ext cx="144243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 Técnica y metodología seleccionadas</a:t>
            </a:r>
            <a:endParaRPr sz="5700">
              <a:solidFill>
                <a:srgbClr val="FB4C0F"/>
              </a:solidFill>
              <a:latin typeface="Coda"/>
              <a:ea typeface="Coda"/>
              <a:cs typeface="Coda"/>
              <a:sym typeface="Coda"/>
            </a:endParaRPr>
          </a:p>
        </p:txBody>
      </p:sp>
      <p:sp>
        <p:nvSpPr>
          <p:cNvPr id="161" name="Google Shape;161;gd2016f8bef_4_11"/>
          <p:cNvSpPr/>
          <p:nvPr/>
        </p:nvSpPr>
        <p:spPr>
          <a:xfrm rot="10800000">
            <a:off x="14979450" y="5418175"/>
            <a:ext cx="4424700" cy="5887200"/>
          </a:xfrm>
          <a:prstGeom prst="triangle">
            <a:avLst>
              <a:gd name="adj" fmla="val 50000"/>
            </a:avLst>
          </a:prstGeom>
          <a:noFill/>
          <a:ln w="114300" cap="flat" cmpd="sng">
            <a:solidFill>
              <a:srgbClr val="FB4C0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d2016f8bef_4_11"/>
          <p:cNvSpPr txBox="1"/>
          <p:nvPr/>
        </p:nvSpPr>
        <p:spPr>
          <a:xfrm>
            <a:off x="14979450" y="11708075"/>
            <a:ext cx="44247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CO" sz="4300">
                <a:solidFill>
                  <a:schemeClr val="dk1"/>
                </a:solidFill>
                <a:latin typeface="Coda"/>
                <a:ea typeface="Coda"/>
                <a:cs typeface="Coda"/>
                <a:sym typeface="Coda"/>
              </a:rPr>
              <a:t>Metodología embudo</a:t>
            </a:r>
            <a:endParaRPr sz="2500">
              <a:solidFill>
                <a:schemeClr val="dk1"/>
              </a:solidFill>
              <a:latin typeface="Coda"/>
              <a:ea typeface="Coda"/>
              <a:cs typeface="Coda"/>
              <a:sym typeface="Coda"/>
            </a:endParaRPr>
          </a:p>
        </p:txBody>
      </p:sp>
      <p:sp>
        <p:nvSpPr>
          <p:cNvPr id="163" name="Google Shape;163;gd2016f8bef_4_11"/>
          <p:cNvSpPr txBox="1"/>
          <p:nvPr/>
        </p:nvSpPr>
        <p:spPr>
          <a:xfrm rot="-2357261">
            <a:off x="3772918" y="7924071"/>
            <a:ext cx="8452585" cy="1506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9200" b="1">
                <a:solidFill>
                  <a:schemeClr val="dk1"/>
                </a:solidFill>
                <a:latin typeface="Quicksand"/>
                <a:ea typeface="Quicksand"/>
                <a:cs typeface="Quicksand"/>
                <a:sym typeface="Quicksand"/>
              </a:rPr>
              <a:t>Entrevista</a:t>
            </a:r>
            <a:endParaRPr sz="9200" b="1">
              <a:solidFill>
                <a:schemeClr val="dk1"/>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gd2016f8bef_4_2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69" name="Google Shape;169;gd2016f8bef_4_25"/>
          <p:cNvSpPr txBox="1"/>
          <p:nvPr/>
        </p:nvSpPr>
        <p:spPr>
          <a:xfrm>
            <a:off x="9657301" y="2861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Preguntas</a:t>
            </a:r>
            <a:endParaRPr sz="5700">
              <a:solidFill>
                <a:srgbClr val="FB4C0F"/>
              </a:solidFill>
              <a:latin typeface="Coda"/>
              <a:ea typeface="Coda"/>
              <a:cs typeface="Coda"/>
              <a:sym typeface="Coda"/>
            </a:endParaRPr>
          </a:p>
        </p:txBody>
      </p:sp>
      <p:pic>
        <p:nvPicPr>
          <p:cNvPr id="170" name="Google Shape;170;gd2016f8bef_4_25"/>
          <p:cNvPicPr preferRelativeResize="0"/>
          <p:nvPr/>
        </p:nvPicPr>
        <p:blipFill>
          <a:blip r:embed="rId4">
            <a:alphaModFix/>
          </a:blip>
          <a:stretch>
            <a:fillRect/>
          </a:stretch>
        </p:blipFill>
        <p:spPr>
          <a:xfrm>
            <a:off x="4437800" y="5809063"/>
            <a:ext cx="4129800" cy="4129800"/>
          </a:xfrm>
          <a:prstGeom prst="roundRect">
            <a:avLst>
              <a:gd name="adj" fmla="val 16667"/>
            </a:avLst>
          </a:prstGeom>
          <a:noFill/>
          <a:ln>
            <a:noFill/>
          </a:ln>
        </p:spPr>
      </p:pic>
      <p:sp>
        <p:nvSpPr>
          <p:cNvPr id="171" name="Google Shape;171;gd2016f8bef_4_25"/>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72" name="Google Shape;172;gd2016f8bef_4_25"/>
          <p:cNvSpPr txBox="1"/>
          <p:nvPr/>
        </p:nvSpPr>
        <p:spPr>
          <a:xfrm>
            <a:off x="10727800" y="4515775"/>
            <a:ext cx="10197000" cy="8763900"/>
          </a:xfrm>
          <a:prstGeom prst="rect">
            <a:avLst/>
          </a:prstGeom>
          <a:noFill/>
          <a:ln>
            <a:noFill/>
          </a:ln>
        </p:spPr>
        <p:txBody>
          <a:bodyPr spcFirstLastPara="1" wrap="square" lIns="71425" tIns="71425" rIns="71425" bIns="71425" anchor="ctr" anchorCtr="0">
            <a:spAutoFit/>
          </a:bodyPr>
          <a:lstStyle/>
          <a:p>
            <a:pPr marL="457200" marR="0" lvl="0"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¿Cada cuánto asiste a una cita médica en la fundación?</a:t>
            </a:r>
            <a:endParaRPr sz="4000">
              <a:solidFill>
                <a:schemeClr val="dk1"/>
              </a:solidFill>
              <a:latin typeface="Quicksand"/>
              <a:ea typeface="Quicksand"/>
              <a:cs typeface="Quicksand"/>
              <a:sym typeface="Quicksand"/>
            </a:endParaRPr>
          </a:p>
          <a:p>
            <a:pPr marL="457200" marR="0" lvl="0"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¿De qué manera consulta su historia clínica?</a:t>
            </a:r>
            <a:endParaRPr sz="4000">
              <a:solidFill>
                <a:schemeClr val="dk1"/>
              </a:solidFill>
              <a:latin typeface="Quicksand"/>
              <a:ea typeface="Quicksand"/>
              <a:cs typeface="Quicksand"/>
              <a:sym typeface="Quicksand"/>
            </a:endParaRPr>
          </a:p>
          <a:p>
            <a:pPr marL="457200" marR="0" lvl="0"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¿Hace cuánto tiempo pertenece a la institución Arcángeles?</a:t>
            </a:r>
            <a:endParaRPr sz="4000">
              <a:solidFill>
                <a:schemeClr val="dk1"/>
              </a:solidFill>
              <a:latin typeface="Quicksand"/>
              <a:ea typeface="Quicksand"/>
              <a:cs typeface="Quicksand"/>
              <a:sym typeface="Quicksand"/>
            </a:endParaRPr>
          </a:p>
          <a:p>
            <a:pPr marL="457200" marR="0" lvl="0"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En caso de existir un sistema de información que brinde la gestión médica de la fundación, ¿Qué le parecería?</a:t>
            </a:r>
            <a:endParaRPr sz="4000">
              <a:solidFill>
                <a:schemeClr val="dk1"/>
              </a:solidFill>
              <a:latin typeface="Quicksand"/>
              <a:ea typeface="Quicksand"/>
              <a:cs typeface="Quicksand"/>
              <a:sym typeface="Quicksand"/>
            </a:endParaRPr>
          </a:p>
          <a:p>
            <a:pPr marL="457200" marR="0" lvl="0"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¿Qué tan satisfecho está con el servicio al cliente?</a:t>
            </a:r>
            <a:endParaRPr sz="4000">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Extremadamente satisfecho.</a:t>
            </a:r>
            <a:endParaRPr sz="4000">
              <a:solidFill>
                <a:schemeClr val="dk1"/>
              </a:solidFill>
              <a:latin typeface="Quicksand"/>
              <a:ea typeface="Quicksand"/>
              <a:cs typeface="Quicksand"/>
              <a:sym typeface="Quicksand"/>
            </a:endParaRPr>
          </a:p>
          <a:p>
            <a:pPr marL="457200" marR="0" lvl="0" indent="0" algn="just" rtl="0">
              <a:lnSpc>
                <a:spcPct val="100000"/>
              </a:lnSpc>
              <a:spcBef>
                <a:spcPts val="0"/>
              </a:spcBef>
              <a:spcAft>
                <a:spcPts val="0"/>
              </a:spcAft>
              <a:buNone/>
            </a:pPr>
            <a:endParaRPr sz="4000">
              <a:solidFill>
                <a:schemeClr val="dk1"/>
              </a:solidFill>
              <a:latin typeface="Quicksand"/>
              <a:ea typeface="Quicksand"/>
              <a:cs typeface="Quicksand"/>
              <a:sym typeface="Quicksa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gd2016f8bef_2_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78" name="Google Shape;178;gd2016f8bef_2_0"/>
          <p:cNvSpPr txBox="1"/>
          <p:nvPr/>
        </p:nvSpPr>
        <p:spPr>
          <a:xfrm>
            <a:off x="9657301" y="2861275"/>
            <a:ext cx="50694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Preguntas</a:t>
            </a:r>
            <a:endParaRPr sz="5700">
              <a:solidFill>
                <a:srgbClr val="FB4C0F"/>
              </a:solidFill>
              <a:latin typeface="Coda"/>
              <a:ea typeface="Coda"/>
              <a:cs typeface="Coda"/>
              <a:sym typeface="Coda"/>
            </a:endParaRPr>
          </a:p>
        </p:txBody>
      </p:sp>
      <p:pic>
        <p:nvPicPr>
          <p:cNvPr id="179" name="Google Shape;179;gd2016f8bef_2_0"/>
          <p:cNvPicPr preferRelativeResize="0"/>
          <p:nvPr/>
        </p:nvPicPr>
        <p:blipFill>
          <a:blip r:embed="rId4">
            <a:alphaModFix/>
          </a:blip>
          <a:stretch>
            <a:fillRect/>
          </a:stretch>
        </p:blipFill>
        <p:spPr>
          <a:xfrm>
            <a:off x="4437800" y="5809063"/>
            <a:ext cx="4129800" cy="4129800"/>
          </a:xfrm>
          <a:prstGeom prst="roundRect">
            <a:avLst>
              <a:gd name="adj" fmla="val 16667"/>
            </a:avLst>
          </a:prstGeom>
          <a:noFill/>
          <a:ln>
            <a:noFill/>
          </a:ln>
        </p:spPr>
      </p:pic>
      <p:sp>
        <p:nvSpPr>
          <p:cNvPr id="180" name="Google Shape;180;gd2016f8bef_2_0"/>
          <p:cNvSpPr txBox="1"/>
          <p:nvPr/>
        </p:nvSpPr>
        <p:spPr>
          <a:xfrm>
            <a:off x="4238450" y="10108150"/>
            <a:ext cx="4528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81" name="Google Shape;181;gd2016f8bef_2_0"/>
          <p:cNvSpPr txBox="1"/>
          <p:nvPr/>
        </p:nvSpPr>
        <p:spPr>
          <a:xfrm>
            <a:off x="10727800" y="4515775"/>
            <a:ext cx="10197000" cy="3222900"/>
          </a:xfrm>
          <a:prstGeom prst="rect">
            <a:avLst/>
          </a:prstGeom>
          <a:noFill/>
          <a:ln>
            <a:noFill/>
          </a:ln>
        </p:spPr>
        <p:txBody>
          <a:bodyPr spcFirstLastPara="1" wrap="square" lIns="71425" tIns="71425" rIns="71425" bIns="71425" anchor="ctr" anchorCtr="0">
            <a:spAutoFit/>
          </a:bodyPr>
          <a:lstStyle/>
          <a:p>
            <a:pPr marL="1529999" marR="0" lvl="1"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Muy satisfecho.</a:t>
            </a:r>
            <a:endParaRPr sz="4000">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Moderadamente satisfecho.</a:t>
            </a:r>
            <a:endParaRPr sz="4000">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Poco satisfecho.</a:t>
            </a:r>
            <a:endParaRPr sz="4000">
              <a:solidFill>
                <a:schemeClr val="dk1"/>
              </a:solidFill>
              <a:latin typeface="Quicksand"/>
              <a:ea typeface="Quicksand"/>
              <a:cs typeface="Quicksand"/>
              <a:sym typeface="Quicksand"/>
            </a:endParaRPr>
          </a:p>
          <a:p>
            <a:pPr marL="1529999" marR="0" lvl="1" indent="-482600" algn="just" rtl="0">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Insatisfecho.</a:t>
            </a:r>
            <a:endParaRPr sz="4000">
              <a:solidFill>
                <a:schemeClr val="dk1"/>
              </a:solidFill>
              <a:latin typeface="Quicksand"/>
              <a:ea typeface="Quicksand"/>
              <a:cs typeface="Quicksand"/>
              <a:sym typeface="Quicksand"/>
            </a:endParaRPr>
          </a:p>
          <a:p>
            <a:pPr marL="457200" marR="0" lvl="0" indent="0" algn="just" rtl="0">
              <a:lnSpc>
                <a:spcPct val="100000"/>
              </a:lnSpc>
              <a:spcBef>
                <a:spcPts val="0"/>
              </a:spcBef>
              <a:spcAft>
                <a:spcPts val="0"/>
              </a:spcAft>
              <a:buNone/>
            </a:pPr>
            <a:endParaRPr sz="4000">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
        <p:cNvGrpSpPr/>
        <p:nvPr/>
      </p:nvGrpSpPr>
      <p:grpSpPr>
        <a:xfrm>
          <a:off x="0" y="0"/>
          <a:ext cx="0" cy="0"/>
          <a:chOff x="0" y="0"/>
          <a:chExt cx="0" cy="0"/>
        </a:xfrm>
      </p:grpSpPr>
      <p:grpSp>
        <p:nvGrpSpPr>
          <p:cNvPr id="25" name="Google Shape;25;gd1ff7a92bc_1_2"/>
          <p:cNvGrpSpPr/>
          <p:nvPr/>
        </p:nvGrpSpPr>
        <p:grpSpPr>
          <a:xfrm>
            <a:off x="3647198" y="4967077"/>
            <a:ext cx="8787570" cy="5813852"/>
            <a:chOff x="12683955" y="5532171"/>
            <a:chExt cx="10600205" cy="5813852"/>
          </a:xfrm>
        </p:grpSpPr>
        <p:sp>
          <p:nvSpPr>
            <p:cNvPr id="26" name="Google Shape;26;gd1ff7a92bc_1_2"/>
            <p:cNvSpPr txBox="1"/>
            <p:nvPr/>
          </p:nvSpPr>
          <p:spPr>
            <a:xfrm>
              <a:off x="12683960" y="5532171"/>
              <a:ext cx="4182600" cy="7599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FB4C0F"/>
                </a:buClr>
                <a:buSzPts val="4000"/>
                <a:buFont typeface="Arial"/>
                <a:buNone/>
              </a:pPr>
              <a:r>
                <a:rPr lang="es-CO" sz="4000" i="0" u="none" strike="noStrike" cap="none">
                  <a:solidFill>
                    <a:srgbClr val="FB4C0F"/>
                  </a:solidFill>
                  <a:latin typeface="Coda"/>
                  <a:ea typeface="Coda"/>
                  <a:cs typeface="Coda"/>
                  <a:sym typeface="Coda"/>
                </a:rPr>
                <a:t>Aprendices:</a:t>
              </a:r>
              <a:endParaRPr sz="4000" i="0" u="none" strike="noStrike" cap="none">
                <a:solidFill>
                  <a:srgbClr val="FB4C0F"/>
                </a:solidFill>
                <a:latin typeface="Coda"/>
                <a:ea typeface="Coda"/>
                <a:cs typeface="Coda"/>
                <a:sym typeface="Coda"/>
              </a:endParaRPr>
            </a:p>
          </p:txBody>
        </p:sp>
        <p:sp>
          <p:nvSpPr>
            <p:cNvPr id="27" name="Google Shape;27;gd1ff7a92bc_1_2"/>
            <p:cNvSpPr txBox="1"/>
            <p:nvPr/>
          </p:nvSpPr>
          <p:spPr>
            <a:xfrm>
              <a:off x="12683960" y="6453428"/>
              <a:ext cx="93981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Bryan Gabriel Cardozo Benavides</a:t>
              </a:r>
              <a:endParaRPr sz="3600" i="0" u="none" strike="noStrike" cap="none">
                <a:solidFill>
                  <a:schemeClr val="dk1"/>
                </a:solidFill>
                <a:latin typeface="Quicksand"/>
                <a:ea typeface="Quicksand"/>
                <a:cs typeface="Quicksand"/>
                <a:sym typeface="Quicksand"/>
              </a:endParaRPr>
            </a:p>
          </p:txBody>
        </p:sp>
        <p:sp>
          <p:nvSpPr>
            <p:cNvPr id="28" name="Google Shape;28;gd1ff7a92bc_1_2"/>
            <p:cNvSpPr txBox="1"/>
            <p:nvPr/>
          </p:nvSpPr>
          <p:spPr>
            <a:xfrm>
              <a:off x="12683960" y="7292267"/>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Hernán Torres Rodríguez</a:t>
              </a:r>
              <a:endParaRPr sz="3600" i="0" u="none" strike="noStrike" cap="none">
                <a:solidFill>
                  <a:schemeClr val="dk1"/>
                </a:solidFill>
                <a:latin typeface="Quicksand"/>
                <a:ea typeface="Quicksand"/>
                <a:cs typeface="Quicksand"/>
                <a:sym typeface="Quicksand"/>
              </a:endParaRPr>
            </a:p>
          </p:txBody>
        </p:sp>
        <p:sp>
          <p:nvSpPr>
            <p:cNvPr id="29" name="Google Shape;29;gd1ff7a92bc_1_2"/>
            <p:cNvSpPr txBox="1"/>
            <p:nvPr/>
          </p:nvSpPr>
          <p:spPr>
            <a:xfrm>
              <a:off x="12683956" y="8131106"/>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María Fernanda Tovar Moreno</a:t>
              </a:r>
              <a:endParaRPr sz="3600" i="0" u="none" strike="noStrike" cap="none">
                <a:solidFill>
                  <a:schemeClr val="dk1"/>
                </a:solidFill>
                <a:latin typeface="Quicksand"/>
                <a:ea typeface="Quicksand"/>
                <a:cs typeface="Quicksand"/>
                <a:sym typeface="Quicksand"/>
              </a:endParaRPr>
            </a:p>
          </p:txBody>
        </p:sp>
        <p:sp>
          <p:nvSpPr>
            <p:cNvPr id="30" name="Google Shape;30;gd1ff7a92bc_1_2"/>
            <p:cNvSpPr txBox="1"/>
            <p:nvPr/>
          </p:nvSpPr>
          <p:spPr>
            <a:xfrm>
              <a:off x="12683955" y="8969945"/>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Santiago Nicolás Romero Rosas</a:t>
              </a:r>
              <a:endParaRPr sz="3600" i="0" u="none" strike="noStrike" cap="none">
                <a:solidFill>
                  <a:schemeClr val="dk1"/>
                </a:solidFill>
                <a:latin typeface="Quicksand"/>
                <a:ea typeface="Quicksand"/>
                <a:cs typeface="Quicksand"/>
                <a:sym typeface="Quicksand"/>
              </a:endParaRPr>
            </a:p>
          </p:txBody>
        </p:sp>
        <p:sp>
          <p:nvSpPr>
            <p:cNvPr id="31" name="Google Shape;31;gd1ff7a92bc_1_2"/>
            <p:cNvSpPr txBox="1"/>
            <p:nvPr/>
          </p:nvSpPr>
          <p:spPr>
            <a:xfrm>
              <a:off x="12683958" y="9808784"/>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Saraluz Castillo Méndez</a:t>
              </a:r>
              <a:endParaRPr sz="3600" i="0" u="none" strike="noStrike" cap="none">
                <a:solidFill>
                  <a:schemeClr val="dk1"/>
                </a:solidFill>
                <a:latin typeface="Quicksand"/>
                <a:ea typeface="Quicksand"/>
                <a:cs typeface="Quicksand"/>
                <a:sym typeface="Quicksand"/>
              </a:endParaRPr>
            </a:p>
          </p:txBody>
        </p:sp>
        <p:sp>
          <p:nvSpPr>
            <p:cNvPr id="32" name="Google Shape;32;gd1ff7a92bc_1_2"/>
            <p:cNvSpPr txBox="1"/>
            <p:nvPr/>
          </p:nvSpPr>
          <p:spPr>
            <a:xfrm>
              <a:off x="12683957" y="10647623"/>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i="0" u="none" strike="noStrike" cap="none">
                  <a:solidFill>
                    <a:schemeClr val="dk1"/>
                  </a:solidFill>
                  <a:latin typeface="Quicksand"/>
                  <a:ea typeface="Quicksand"/>
                  <a:cs typeface="Quicksand"/>
                  <a:sym typeface="Quicksand"/>
                </a:rPr>
                <a:t>Sofia Carolina Alandete Flórez</a:t>
              </a:r>
              <a:endParaRPr sz="3600" i="0" u="none" strike="noStrike" cap="none">
                <a:solidFill>
                  <a:schemeClr val="dk1"/>
                </a:solidFill>
                <a:latin typeface="Quicksand"/>
                <a:ea typeface="Quicksand"/>
                <a:cs typeface="Quicksand"/>
                <a:sym typeface="Quicksand"/>
              </a:endParaRPr>
            </a:p>
          </p:txBody>
        </p:sp>
      </p:grpSp>
      <p:sp>
        <p:nvSpPr>
          <p:cNvPr id="33" name="Google Shape;33;gd1ff7a92bc_1_2"/>
          <p:cNvSpPr txBox="1"/>
          <p:nvPr/>
        </p:nvSpPr>
        <p:spPr>
          <a:xfrm>
            <a:off x="14613775" y="7063100"/>
            <a:ext cx="6463200" cy="1621800"/>
          </a:xfrm>
          <a:prstGeom prst="rect">
            <a:avLst/>
          </a:prstGeom>
          <a:noFill/>
          <a:ln>
            <a:noFill/>
          </a:ln>
        </p:spPr>
        <p:txBody>
          <a:bodyPr spcFirstLastPara="1" wrap="square" lIns="71425" tIns="71425" rIns="71425" bIns="71425" anchor="ctr" anchorCtr="0">
            <a:spAutoFit/>
          </a:bodyPr>
          <a:lstStyle/>
          <a:p>
            <a:pPr marL="0" marR="0" lvl="0" indent="0" algn="l" rtl="0">
              <a:lnSpc>
                <a:spcPct val="150000"/>
              </a:lnSpc>
              <a:spcBef>
                <a:spcPts val="0"/>
              </a:spcBef>
              <a:spcAft>
                <a:spcPts val="0"/>
              </a:spcAft>
              <a:buClr>
                <a:srgbClr val="FB4C0F"/>
              </a:buClr>
              <a:buSzPts val="3600"/>
              <a:buFont typeface="Arial"/>
              <a:buNone/>
            </a:pPr>
            <a:r>
              <a:rPr lang="es-CO" sz="4000" i="0" u="none" strike="noStrike" cap="none">
                <a:solidFill>
                  <a:srgbClr val="FB4C0F"/>
                </a:solidFill>
                <a:latin typeface="Coda"/>
                <a:ea typeface="Coda"/>
                <a:cs typeface="Coda"/>
                <a:sym typeface="Coda"/>
              </a:rPr>
              <a:t>Instructor:</a:t>
            </a:r>
            <a:br>
              <a:rPr lang="es-CO" sz="4400" b="1" i="1" u="none" strike="noStrike" cap="none">
                <a:solidFill>
                  <a:srgbClr val="FB4C0F"/>
                </a:solidFill>
                <a:latin typeface="Arial"/>
                <a:ea typeface="Arial"/>
                <a:cs typeface="Arial"/>
                <a:sym typeface="Arial"/>
              </a:rPr>
            </a:br>
            <a:r>
              <a:rPr lang="es-CO" sz="3600" i="0" u="none" strike="noStrike" cap="none">
                <a:solidFill>
                  <a:schemeClr val="dk1"/>
                </a:solidFill>
                <a:latin typeface="Quicksand"/>
                <a:ea typeface="Quicksand"/>
                <a:cs typeface="Quicksand"/>
                <a:sym typeface="Quicksand"/>
              </a:rPr>
              <a:t>Paola Tatiana Tovar </a:t>
            </a:r>
            <a:r>
              <a:rPr lang="es-CO" sz="3600">
                <a:solidFill>
                  <a:schemeClr val="dk1"/>
                </a:solidFill>
                <a:latin typeface="Quicksand"/>
                <a:ea typeface="Quicksand"/>
                <a:cs typeface="Quicksand"/>
                <a:sym typeface="Quicksand"/>
              </a:rPr>
              <a:t>Rugeles</a:t>
            </a:r>
            <a:r>
              <a:rPr lang="es-CO" sz="3600" i="0" u="none" strike="noStrike" cap="none">
                <a:solidFill>
                  <a:schemeClr val="dk1"/>
                </a:solidFill>
                <a:latin typeface="Quicksand"/>
                <a:ea typeface="Quicksand"/>
                <a:cs typeface="Quicksand"/>
                <a:sym typeface="Quicksand"/>
              </a:rPr>
              <a:t> </a:t>
            </a:r>
            <a:endParaRPr sz="360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16"/>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i="0" u="none" strike="noStrike" cap="none">
                <a:solidFill>
                  <a:srgbClr val="FF6D00"/>
                </a:solidFill>
                <a:latin typeface="Coda"/>
                <a:ea typeface="Coda"/>
                <a:cs typeface="Coda"/>
                <a:sym typeface="Coda"/>
              </a:rPr>
              <a:t>3. Mapas de proceso BPMN</a:t>
            </a:r>
            <a:endParaRPr>
              <a:latin typeface="Coda"/>
              <a:ea typeface="Coda"/>
              <a:cs typeface="Coda"/>
              <a:sym typeface="Cod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17"/>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192" name="Google Shape;192;p17"/>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 Mapas de proceso BPMN</a:t>
            </a:r>
            <a:endParaRPr sz="5700">
              <a:solidFill>
                <a:srgbClr val="FB4C0F"/>
              </a:solidFill>
              <a:latin typeface="Coda"/>
              <a:ea typeface="Coda"/>
              <a:cs typeface="Coda"/>
              <a:sym typeface="Coda"/>
            </a:endParaRPr>
          </a:p>
        </p:txBody>
      </p:sp>
      <p:sp>
        <p:nvSpPr>
          <p:cNvPr id="193" name="Google Shape;193;p17"/>
          <p:cNvSpPr txBox="1"/>
          <p:nvPr/>
        </p:nvSpPr>
        <p:spPr>
          <a:xfrm>
            <a:off x="3667350" y="6570500"/>
            <a:ext cx="17049300" cy="26070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En este BPMN, se visualiza el paso a paso que debe realizar un paciente para gestionar una cita médica, cabe destacar que tiene los siguientes roles paciente, secretaria y terapeuta los cuales debe seguir un proceso determinado para alcanzar dicho objetivo.</a:t>
            </a:r>
            <a:endParaRPr sz="400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g1186ab15e86_0_9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199" name="Google Shape;199;g1186ab15e86_0_93"/>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3.1  BPMN Situación actual</a:t>
            </a:r>
            <a:endParaRPr sz="5700">
              <a:solidFill>
                <a:srgbClr val="FB4C0F"/>
              </a:solidFill>
              <a:latin typeface="Coda"/>
              <a:ea typeface="Coda"/>
              <a:cs typeface="Coda"/>
              <a:sym typeface="Coda"/>
            </a:endParaRPr>
          </a:p>
        </p:txBody>
      </p:sp>
      <p:sp>
        <p:nvSpPr>
          <p:cNvPr id="200" name="Google Shape;200;g1186ab15e86_0_93"/>
          <p:cNvSpPr txBox="1"/>
          <p:nvPr/>
        </p:nvSpPr>
        <p:spPr>
          <a:xfrm>
            <a:off x="3642875" y="12384350"/>
            <a:ext cx="194742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 </a:t>
            </a:r>
            <a:r>
              <a:rPr lang="es-CO" sz="3200" u="sng">
                <a:solidFill>
                  <a:schemeClr val="hlink"/>
                </a:solidFill>
                <a:latin typeface="Coda"/>
                <a:ea typeface="Coda"/>
                <a:cs typeface="Coda"/>
                <a:sym typeface="Coda"/>
                <a:hlinkClick r:id="rId4"/>
              </a:rPr>
              <a:t>https://drive.google.com/file/d/1TFXvvo_kYjqHIeWC1AqvfSsBi6mFenDY/view?usp=sharing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01" name="Google Shape;201;g1186ab15e86_0_93"/>
          <p:cNvPicPr preferRelativeResize="0"/>
          <p:nvPr/>
        </p:nvPicPr>
        <p:blipFill rotWithShape="1">
          <a:blip r:embed="rId5">
            <a:alphaModFix/>
          </a:blip>
          <a:srcRect b="9592"/>
          <a:stretch/>
        </p:blipFill>
        <p:spPr>
          <a:xfrm>
            <a:off x="2077558" y="4210325"/>
            <a:ext cx="20228869" cy="7759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g1186ab15e86_0_11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07" name="Google Shape;207;g1186ab15e86_0_119"/>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3.1  BPMN Situación actual</a:t>
            </a:r>
            <a:endParaRPr sz="5700">
              <a:solidFill>
                <a:srgbClr val="FB4C0F"/>
              </a:solidFill>
              <a:latin typeface="Coda"/>
              <a:ea typeface="Coda"/>
              <a:cs typeface="Coda"/>
              <a:sym typeface="Coda"/>
            </a:endParaRPr>
          </a:p>
        </p:txBody>
      </p:sp>
      <p:sp>
        <p:nvSpPr>
          <p:cNvPr id="208" name="Google Shape;208;g1186ab15e86_0_119"/>
          <p:cNvSpPr txBox="1"/>
          <p:nvPr/>
        </p:nvSpPr>
        <p:spPr>
          <a:xfrm>
            <a:off x="3642875" y="11965350"/>
            <a:ext cx="19125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 </a:t>
            </a:r>
            <a:r>
              <a:rPr lang="es-CO" sz="3200" u="sng">
                <a:solidFill>
                  <a:schemeClr val="hlink"/>
                </a:solidFill>
                <a:latin typeface="Coda"/>
                <a:ea typeface="Coda"/>
                <a:cs typeface="Coda"/>
                <a:sym typeface="Coda"/>
                <a:hlinkClick r:id="rId4"/>
              </a:rPr>
              <a:t>https://drive.google.com/file/d/1HCGC42z-lvJNlm-ferfX6N-qptnGMug-/view?usp=sharing</a:t>
            </a:r>
            <a:br>
              <a:rPr lang="es-CO" sz="3200">
                <a:solidFill>
                  <a:schemeClr val="dk1"/>
                </a:solidFill>
                <a:latin typeface="Coda"/>
                <a:ea typeface="Coda"/>
                <a:cs typeface="Coda"/>
                <a:sym typeface="Coda"/>
              </a:rPr>
            </a:br>
            <a:endParaRPr>
              <a:latin typeface="Coda"/>
              <a:ea typeface="Coda"/>
              <a:cs typeface="Coda"/>
              <a:sym typeface="Coda"/>
            </a:endParaRPr>
          </a:p>
        </p:txBody>
      </p:sp>
      <p:sp>
        <p:nvSpPr>
          <p:cNvPr id="209" name="Google Shape;209;g1186ab15e86_0_119"/>
          <p:cNvSpPr txBox="1"/>
          <p:nvPr/>
        </p:nvSpPr>
        <p:spPr>
          <a:xfrm>
            <a:off x="3829901" y="3796050"/>
            <a:ext cx="6688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Agendar cita general</a:t>
            </a:r>
            <a:endParaRPr>
              <a:latin typeface="Coda"/>
              <a:ea typeface="Coda"/>
              <a:cs typeface="Coda"/>
              <a:sym typeface="Coda"/>
            </a:endParaRPr>
          </a:p>
        </p:txBody>
      </p:sp>
      <p:pic>
        <p:nvPicPr>
          <p:cNvPr id="210" name="Google Shape;210;g1186ab15e86_0_119"/>
          <p:cNvPicPr preferRelativeResize="0"/>
          <p:nvPr/>
        </p:nvPicPr>
        <p:blipFill rotWithShape="1">
          <a:blip r:embed="rId5">
            <a:alphaModFix/>
          </a:blip>
          <a:srcRect b="19672"/>
          <a:stretch/>
        </p:blipFill>
        <p:spPr>
          <a:xfrm>
            <a:off x="5466954" y="4521638"/>
            <a:ext cx="15477432" cy="730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g1186ab15e86_0_10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16" name="Google Shape;216;g1186ab15e86_0_100"/>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17" name="Google Shape;217;g1186ab15e86_0_100"/>
          <p:cNvSpPr txBox="1"/>
          <p:nvPr/>
        </p:nvSpPr>
        <p:spPr>
          <a:xfrm>
            <a:off x="3642875" y="11870775"/>
            <a:ext cx="170493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https://drive.google.com/file/d/1RZTqjxn4K7JNjpPremdDFxfxjtQxdfok/view?usp=sharing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18" name="Google Shape;218;g1186ab15e86_0_100"/>
          <p:cNvPicPr preferRelativeResize="0"/>
          <p:nvPr/>
        </p:nvPicPr>
        <p:blipFill rotWithShape="1">
          <a:blip r:embed="rId5">
            <a:alphaModFix/>
          </a:blip>
          <a:srcRect b="9321"/>
          <a:stretch/>
        </p:blipFill>
        <p:spPr>
          <a:xfrm>
            <a:off x="2221550" y="4006500"/>
            <a:ext cx="19891948" cy="76538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g1186ab15e86_0_11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24" name="Google Shape;224;g1186ab15e86_0_112"/>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25" name="Google Shape;225;g1186ab15e86_0_112"/>
          <p:cNvSpPr txBox="1"/>
          <p:nvPr/>
        </p:nvSpPr>
        <p:spPr>
          <a:xfrm>
            <a:off x="3642876" y="4009975"/>
            <a:ext cx="6688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Registrarse</a:t>
            </a:r>
            <a:endParaRPr>
              <a:latin typeface="Coda"/>
              <a:ea typeface="Coda"/>
              <a:cs typeface="Coda"/>
              <a:sym typeface="Coda"/>
            </a:endParaRPr>
          </a:p>
        </p:txBody>
      </p:sp>
      <p:sp>
        <p:nvSpPr>
          <p:cNvPr id="226" name="Google Shape;226;g1186ab15e86_0_112"/>
          <p:cNvSpPr txBox="1"/>
          <p:nvPr/>
        </p:nvSpPr>
        <p:spPr>
          <a:xfrm>
            <a:off x="3642875" y="12154375"/>
            <a:ext cx="17676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https://drive.google.com/file/d/1ie1hxzO1RIdEYp7seL2WB0G45LCQ_7z4/view</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27" name="Google Shape;227;g1186ab15e86_0_112"/>
          <p:cNvPicPr preferRelativeResize="0"/>
          <p:nvPr/>
        </p:nvPicPr>
        <p:blipFill rotWithShape="1">
          <a:blip r:embed="rId5">
            <a:alphaModFix/>
          </a:blip>
          <a:srcRect b="20458"/>
          <a:stretch/>
        </p:blipFill>
        <p:spPr>
          <a:xfrm>
            <a:off x="5090867" y="4814175"/>
            <a:ext cx="14202300" cy="7273500"/>
          </a:xfrm>
          <a:prstGeom prst="roundRect">
            <a:avLst>
              <a:gd name="adj" fmla="val 8522"/>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gd2016f8bef_1_1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33" name="Google Shape;233;gd2016f8bef_1_11"/>
          <p:cNvSpPr txBox="1"/>
          <p:nvPr/>
        </p:nvSpPr>
        <p:spPr>
          <a:xfrm>
            <a:off x="2629201" y="2226441"/>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34" name="Google Shape;234;gd2016f8bef_1_11"/>
          <p:cNvSpPr txBox="1"/>
          <p:nvPr/>
        </p:nvSpPr>
        <p:spPr>
          <a:xfrm>
            <a:off x="3864525" y="3348525"/>
            <a:ext cx="82305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Restablecer contraseña</a:t>
            </a:r>
            <a:endParaRPr>
              <a:latin typeface="Coda"/>
              <a:ea typeface="Coda"/>
              <a:cs typeface="Coda"/>
              <a:sym typeface="Coda"/>
            </a:endParaRPr>
          </a:p>
        </p:txBody>
      </p:sp>
      <p:sp>
        <p:nvSpPr>
          <p:cNvPr id="235" name="Google Shape;235;gd2016f8bef_1_11"/>
          <p:cNvSpPr txBox="1"/>
          <p:nvPr/>
        </p:nvSpPr>
        <p:spPr>
          <a:xfrm>
            <a:off x="3642875" y="12122500"/>
            <a:ext cx="185391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endParaRPr sz="320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4"/>
              </a:rPr>
              <a:t>https://drive.google.com/file/d/1kQqvPDpSpJYwwaDfghWOgnLjZrf7kJN0/view?usp=sharing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36" name="Google Shape;236;gd2016f8bef_1_11"/>
          <p:cNvPicPr preferRelativeResize="0"/>
          <p:nvPr/>
        </p:nvPicPr>
        <p:blipFill rotWithShape="1">
          <a:blip r:embed="rId5">
            <a:alphaModFix/>
          </a:blip>
          <a:srcRect b="17321"/>
          <a:stretch/>
        </p:blipFill>
        <p:spPr>
          <a:xfrm>
            <a:off x="3864529" y="4010000"/>
            <a:ext cx="16654935" cy="7685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gd2016f8bef_1_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42" name="Google Shape;242;gd2016f8bef_1_2"/>
          <p:cNvSpPr txBox="1"/>
          <p:nvPr/>
        </p:nvSpPr>
        <p:spPr>
          <a:xfrm>
            <a:off x="2629201" y="282645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43" name="Google Shape;243;gd2016f8bef_1_2"/>
          <p:cNvSpPr txBox="1"/>
          <p:nvPr/>
        </p:nvSpPr>
        <p:spPr>
          <a:xfrm>
            <a:off x="3642875" y="4009975"/>
            <a:ext cx="10604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Agendamiento de citas médicas</a:t>
            </a:r>
            <a:endParaRPr>
              <a:latin typeface="Coda"/>
              <a:ea typeface="Coda"/>
              <a:cs typeface="Coda"/>
              <a:sym typeface="Coda"/>
            </a:endParaRPr>
          </a:p>
        </p:txBody>
      </p:sp>
      <p:sp>
        <p:nvSpPr>
          <p:cNvPr id="244" name="Google Shape;244;gd2016f8bef_1_2"/>
          <p:cNvSpPr txBox="1"/>
          <p:nvPr/>
        </p:nvSpPr>
        <p:spPr>
          <a:xfrm>
            <a:off x="2629200" y="12154375"/>
            <a:ext cx="191256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endParaRPr sz="3200">
              <a:solidFill>
                <a:schemeClr val="dk1"/>
              </a:solidFill>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4"/>
              </a:rPr>
              <a:t>https://drive.google.com/file/d/1artl4mI_G2qP57urMeXBm2mAiD99uxP7/view?usp=sharing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45" name="Google Shape;245;gd2016f8bef_1_2"/>
          <p:cNvPicPr preferRelativeResize="0"/>
          <p:nvPr/>
        </p:nvPicPr>
        <p:blipFill rotWithShape="1">
          <a:blip r:embed="rId5">
            <a:alphaModFix/>
          </a:blip>
          <a:srcRect b="16331"/>
          <a:stretch/>
        </p:blipFill>
        <p:spPr>
          <a:xfrm>
            <a:off x="2198213" y="4803525"/>
            <a:ext cx="19987584" cy="74471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18"/>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i="0" u="none" strike="noStrike" cap="none">
                <a:solidFill>
                  <a:srgbClr val="FF6D00"/>
                </a:solidFill>
                <a:latin typeface="Coda"/>
                <a:ea typeface="Coda"/>
                <a:cs typeface="Coda"/>
                <a:sym typeface="Coda"/>
              </a:rPr>
              <a:t>4. Requisitos específicos</a:t>
            </a:r>
            <a:endParaRPr>
              <a:latin typeface="Coda"/>
              <a:ea typeface="Coda"/>
              <a:cs typeface="Coda"/>
              <a:sym typeface="Cod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g11875096727_0_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56" name="Google Shape;256;g11875096727_0_3"/>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57" name="Google Shape;257;g11875096727_0_3"/>
          <p:cNvGraphicFramePr/>
          <p:nvPr/>
        </p:nvGraphicFramePr>
        <p:xfrm>
          <a:off x="3920475" y="3734750"/>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Clr>
                          <a:schemeClr val="dk1"/>
                        </a:buClr>
                        <a:buSzPts val="1100"/>
                        <a:buFont typeface="Arial"/>
                        <a:buNone/>
                      </a:pPr>
                      <a:r>
                        <a:rPr lang="es-CO" sz="2600">
                          <a:latin typeface="Quicksand"/>
                          <a:ea typeface="Quicksand"/>
                          <a:cs typeface="Quicksand"/>
                          <a:sym typeface="Quicksand"/>
                        </a:rPr>
                        <a:t>RF01</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Visualizar módulo de ayuda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solidFill>
                            <a:schemeClr val="dk1"/>
                          </a:solidFill>
                          <a:latin typeface="Quicksand"/>
                          <a:ea typeface="Quicksand"/>
                          <a:cs typeface="Quicksand"/>
                          <a:sym typeface="Quicksand"/>
                        </a:rPr>
                        <a:t>Una persona o un usuario posee acceso al módulo de ayuda donde puede conocer de qué trata la página o adquirir instrucciones del cómo navegar por la misma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El sistema remite a la persona o al usuario a una página determinada donde se encuentran las preguntas frecuentes, la sección de información de la empresa o la sección de guía para navegar en la página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RNF06</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RNF10</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RNF11</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Alta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
        <p:cNvGrpSpPr/>
        <p:nvPr/>
      </p:nvGrpSpPr>
      <p:grpSpPr>
        <a:xfrm>
          <a:off x="0" y="0"/>
          <a:ext cx="0" cy="0"/>
          <a:chOff x="0" y="0"/>
          <a:chExt cx="0" cy="0"/>
        </a:xfrm>
      </p:grpSpPr>
      <p:sp>
        <p:nvSpPr>
          <p:cNvPr id="38" name="Google Shape;38;p2"/>
          <p:cNvSpPr txBox="1"/>
          <p:nvPr/>
        </p:nvSpPr>
        <p:spPr>
          <a:xfrm>
            <a:off x="4877830" y="2153444"/>
            <a:ext cx="15452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u="none" strike="noStrike" cap="none">
                <a:solidFill>
                  <a:srgbClr val="FF6D00"/>
                </a:solidFill>
                <a:latin typeface="Coda"/>
                <a:ea typeface="Coda"/>
                <a:cs typeface="Coda"/>
                <a:sym typeface="Coda"/>
              </a:rPr>
              <a:t>CONTENIDOS</a:t>
            </a:r>
            <a:endParaRPr>
              <a:latin typeface="Coda"/>
              <a:ea typeface="Coda"/>
              <a:cs typeface="Coda"/>
              <a:sym typeface="Coda"/>
            </a:endParaRPr>
          </a:p>
        </p:txBody>
      </p:sp>
      <p:sp>
        <p:nvSpPr>
          <p:cNvPr id="39" name="Google Shape;39;p2"/>
          <p:cNvSpPr txBox="1"/>
          <p:nvPr/>
        </p:nvSpPr>
        <p:spPr>
          <a:xfrm>
            <a:off x="2314750" y="5521200"/>
            <a:ext cx="9168900" cy="661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s-CO" sz="4500" i="0" u="none" strike="noStrike" cap="none">
                <a:solidFill>
                  <a:schemeClr val="dk1"/>
                </a:solidFill>
                <a:latin typeface="Coda"/>
                <a:ea typeface="Coda"/>
                <a:cs typeface="Coda"/>
                <a:sym typeface="Coda"/>
              </a:rPr>
              <a:t>1. Contextualización</a:t>
            </a:r>
            <a:endParaRPr sz="1900">
              <a:latin typeface="Coda"/>
              <a:ea typeface="Coda"/>
              <a:cs typeface="Coda"/>
              <a:sym typeface="Coda"/>
            </a:endParaRPr>
          </a:p>
          <a:p>
            <a:pPr marL="0" marR="0" lvl="0" indent="457200" algn="l"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1.1 Planteamiento y Problemática</a:t>
            </a:r>
            <a:endParaRPr>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i="0" u="none" strike="noStrike" cap="none">
                <a:solidFill>
                  <a:schemeClr val="dk1"/>
                </a:solidFill>
                <a:latin typeface="Quicksand"/>
                <a:ea typeface="Quicksand"/>
                <a:cs typeface="Quicksand"/>
                <a:sym typeface="Quicksand"/>
              </a:rPr>
              <a:t>1.2 Pregunta problema</a:t>
            </a:r>
            <a:endParaRPr>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i="0" u="none" strike="noStrike" cap="none">
                <a:solidFill>
                  <a:schemeClr val="dk1"/>
                </a:solidFill>
                <a:latin typeface="Quicksand"/>
                <a:ea typeface="Quicksand"/>
                <a:cs typeface="Quicksand"/>
                <a:sym typeface="Quicksand"/>
              </a:rPr>
              <a:t>1.3 Objetivo general</a:t>
            </a:r>
            <a:endParaRPr>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4000"/>
              <a:buFont typeface="Arial"/>
              <a:buNone/>
            </a:pPr>
            <a:r>
              <a:rPr lang="es-CO" sz="4000" i="0" u="none" strike="noStrike" cap="none">
                <a:solidFill>
                  <a:schemeClr val="dk1"/>
                </a:solidFill>
                <a:latin typeface="Quicksand"/>
                <a:ea typeface="Quicksand"/>
                <a:cs typeface="Quicksand"/>
                <a:sym typeface="Quicksand"/>
              </a:rPr>
              <a:t>	1.4 Objetivos específicos</a:t>
            </a:r>
            <a:endParaRPr>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rgbClr val="FF6D00"/>
              </a:buClr>
              <a:buSzPts val="4000"/>
              <a:buFont typeface="Arial"/>
              <a:buNone/>
            </a:pPr>
            <a:r>
              <a:rPr lang="es-CO" sz="4000" i="0" u="none" strike="noStrike" cap="none">
                <a:solidFill>
                  <a:schemeClr val="dk1"/>
                </a:solidFill>
                <a:latin typeface="Quicksand"/>
                <a:ea typeface="Quicksand"/>
                <a:cs typeface="Quicksand"/>
                <a:sym typeface="Quicksand"/>
              </a:rPr>
              <a:t>1.5 Justificación</a:t>
            </a:r>
            <a:endParaRPr>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4000"/>
              <a:buFont typeface="Arial"/>
              <a:buNone/>
            </a:pPr>
            <a:r>
              <a:rPr lang="es-CO" sz="4000" i="0" u="none" strike="noStrike" cap="none">
                <a:solidFill>
                  <a:schemeClr val="dk1"/>
                </a:solidFill>
                <a:latin typeface="Quicksand"/>
                <a:ea typeface="Quicksand"/>
                <a:cs typeface="Quicksand"/>
                <a:sym typeface="Quicksand"/>
              </a:rPr>
              <a:t>	1.6 Delimitación y alcance</a:t>
            </a:r>
            <a:endParaRPr>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4000"/>
              <a:buFont typeface="Times New Roman"/>
              <a:buNone/>
            </a:pPr>
            <a:br>
              <a:rPr lang="es-CO" sz="4000" b="0" i="0" u="none" strike="noStrike" cap="none">
                <a:solidFill>
                  <a:schemeClr val="dk1"/>
                </a:solidFill>
                <a:latin typeface="Times New Roman"/>
                <a:ea typeface="Times New Roman"/>
                <a:cs typeface="Times New Roman"/>
                <a:sym typeface="Times New Roman"/>
              </a:rPr>
            </a:br>
            <a:r>
              <a:rPr lang="es-CO" sz="4500" i="0" u="none" strike="noStrike" cap="none">
                <a:solidFill>
                  <a:schemeClr val="dk1"/>
                </a:solidFill>
                <a:latin typeface="Coda"/>
                <a:ea typeface="Coda"/>
                <a:cs typeface="Coda"/>
                <a:sym typeface="Coda"/>
              </a:rPr>
              <a:t>2. Recolección de información</a:t>
            </a:r>
            <a:endParaRPr sz="4500">
              <a:latin typeface="Coda"/>
              <a:ea typeface="Coda"/>
              <a:cs typeface="Coda"/>
              <a:sym typeface="Coda"/>
            </a:endParaRPr>
          </a:p>
          <a:p>
            <a:pPr marL="0" marR="0" lvl="0" indent="0" algn="l" rtl="0">
              <a:lnSpc>
                <a:spcPct val="100000"/>
              </a:lnSpc>
              <a:spcBef>
                <a:spcPts val="0"/>
              </a:spcBef>
              <a:spcAft>
                <a:spcPts val="0"/>
              </a:spcAft>
              <a:buClr>
                <a:schemeClr val="dk1"/>
              </a:buClr>
              <a:buSzPts val="4000"/>
              <a:buFont typeface="Arial"/>
              <a:buNone/>
            </a:pPr>
            <a:br>
              <a:rPr lang="es-CO" sz="4000" b="0" i="0" u="none" strike="noStrike" cap="none">
                <a:solidFill>
                  <a:schemeClr val="dk1"/>
                </a:solidFill>
                <a:latin typeface="Arial"/>
                <a:ea typeface="Arial"/>
                <a:cs typeface="Arial"/>
                <a:sym typeface="Arial"/>
              </a:rPr>
            </a:br>
            <a:endParaRPr>
              <a:solidFill>
                <a:schemeClr val="dk1"/>
              </a:solidFill>
              <a:latin typeface="Quicksand"/>
              <a:ea typeface="Quicksand"/>
              <a:cs typeface="Quicksand"/>
              <a:sym typeface="Quicksand"/>
            </a:endParaRPr>
          </a:p>
        </p:txBody>
      </p:sp>
      <p:sp>
        <p:nvSpPr>
          <p:cNvPr id="40" name="Google Shape;40;p2"/>
          <p:cNvSpPr txBox="1"/>
          <p:nvPr/>
        </p:nvSpPr>
        <p:spPr>
          <a:xfrm>
            <a:off x="13699050" y="5053500"/>
            <a:ext cx="9966900" cy="7086300"/>
          </a:xfrm>
          <a:prstGeom prst="rect">
            <a:avLst/>
          </a:prstGeom>
          <a:noFill/>
          <a:ln>
            <a:noFill/>
          </a:ln>
        </p:spPr>
        <p:txBody>
          <a:bodyPr spcFirstLastPara="1" wrap="square" lIns="71425" tIns="71425" rIns="71425" bIns="71425" anchor="ctr" anchorCtr="0">
            <a:spAutoFit/>
          </a:bodyPr>
          <a:lstStyle/>
          <a:p>
            <a:pPr marL="0" lvl="0" indent="0" algn="l" rtl="0">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3. Mapas de proceso BPMN</a:t>
            </a:r>
            <a:endParaRPr sz="4500">
              <a:solidFill>
                <a:schemeClr val="dk1"/>
              </a:solidFill>
              <a:latin typeface="Coda"/>
              <a:ea typeface="Coda"/>
              <a:cs typeface="Coda"/>
              <a:sym typeface="Coda"/>
            </a:endParaRPr>
          </a:p>
          <a:p>
            <a:pPr marL="0" lvl="0" indent="0" algn="l" rtl="0">
              <a:spcBef>
                <a:spcPts val="0"/>
              </a:spcBef>
              <a:spcAft>
                <a:spcPts val="0"/>
              </a:spcAft>
              <a:buClr>
                <a:schemeClr val="dk1"/>
              </a:buClr>
              <a:buSzPts val="4000"/>
              <a:buFont typeface="Arial"/>
              <a:buNone/>
            </a:pPr>
            <a:r>
              <a:rPr lang="es-CO" sz="4000">
                <a:solidFill>
                  <a:schemeClr val="dk1"/>
                </a:solidFill>
              </a:rPr>
              <a:t>	</a:t>
            </a:r>
            <a:r>
              <a:rPr lang="es-CO" sz="4000">
                <a:solidFill>
                  <a:schemeClr val="dk1"/>
                </a:solidFill>
                <a:latin typeface="Quicksand"/>
                <a:ea typeface="Quicksand"/>
                <a:cs typeface="Quicksand"/>
                <a:sym typeface="Quicksand"/>
              </a:rPr>
              <a:t>3.1 BPMN Situación actual</a:t>
            </a:r>
            <a:endParaRPr>
              <a:solidFill>
                <a:schemeClr val="dk1"/>
              </a:solidFill>
              <a:latin typeface="Quicksand"/>
              <a:ea typeface="Quicksand"/>
              <a:cs typeface="Quicksand"/>
              <a:sym typeface="Quicksand"/>
            </a:endParaRPr>
          </a:p>
          <a:p>
            <a:pPr marL="0" lvl="0" indent="0" algn="l" rtl="0">
              <a:spcBef>
                <a:spcPts val="0"/>
              </a:spcBef>
              <a:spcAft>
                <a:spcPts val="0"/>
              </a:spcAft>
              <a:buClr>
                <a:srgbClr val="FF6D00"/>
              </a:buClr>
              <a:buSzPts val="4000"/>
              <a:buFont typeface="Arial"/>
              <a:buNone/>
            </a:pPr>
            <a:r>
              <a:rPr lang="es-CO" sz="4000">
                <a:solidFill>
                  <a:schemeClr val="dk1"/>
                </a:solidFill>
                <a:latin typeface="Quicksand"/>
                <a:ea typeface="Quicksand"/>
                <a:cs typeface="Quicksand"/>
                <a:sym typeface="Quicksand"/>
              </a:rPr>
              <a:t>	3.2 BPMN Propuesta</a:t>
            </a:r>
            <a:endParaRPr sz="4000">
              <a:solidFill>
                <a:schemeClr val="dk1"/>
              </a:solidFill>
              <a:latin typeface="Quicksand"/>
              <a:ea typeface="Quicksand"/>
              <a:cs typeface="Quicksand"/>
              <a:sym typeface="Quicksand"/>
            </a:endParaRPr>
          </a:p>
          <a:p>
            <a:pPr marL="0" lvl="0" indent="0" algn="l" rtl="0">
              <a:spcBef>
                <a:spcPts val="0"/>
              </a:spcBef>
              <a:spcAft>
                <a:spcPts val="0"/>
              </a:spcAft>
              <a:buClr>
                <a:srgbClr val="FF6D00"/>
              </a:buClr>
              <a:buSzPts val="4000"/>
              <a:buFont typeface="Arial"/>
              <a:buNone/>
            </a:pPr>
            <a:endParaRPr sz="400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3600"/>
              <a:buFont typeface="Arial"/>
              <a:buNone/>
            </a:pPr>
            <a:r>
              <a:rPr lang="es-CO" sz="4500" i="0" u="none" strike="noStrike" cap="none">
                <a:solidFill>
                  <a:schemeClr val="dk1"/>
                </a:solidFill>
                <a:latin typeface="Coda"/>
                <a:ea typeface="Coda"/>
                <a:cs typeface="Coda"/>
                <a:sym typeface="Coda"/>
              </a:rPr>
              <a:t>4. Requisitos específicos</a:t>
            </a:r>
            <a:endParaRPr sz="4500">
              <a:latin typeface="Coda"/>
              <a:ea typeface="Coda"/>
              <a:cs typeface="Coda"/>
              <a:sym typeface="Coda"/>
            </a:endParaRPr>
          </a:p>
          <a:p>
            <a:pPr marL="0" marR="0" lvl="0" indent="0" algn="l" rtl="0">
              <a:lnSpc>
                <a:spcPct val="100000"/>
              </a:lnSpc>
              <a:spcBef>
                <a:spcPts val="0"/>
              </a:spcBef>
              <a:spcAft>
                <a:spcPts val="0"/>
              </a:spcAft>
              <a:buClr>
                <a:schemeClr val="dk1"/>
              </a:buClr>
              <a:buSzPts val="3200"/>
              <a:buFont typeface="Times New Roman"/>
              <a:buNone/>
            </a:pPr>
            <a:r>
              <a:rPr lang="es-CO" sz="3200" b="0" i="0" u="none" strike="noStrike" cap="none">
                <a:solidFill>
                  <a:schemeClr val="dk1"/>
                </a:solidFill>
                <a:latin typeface="Times New Roman"/>
                <a:ea typeface="Times New Roman"/>
                <a:cs typeface="Times New Roman"/>
                <a:sym typeface="Times New Roman"/>
              </a:rPr>
              <a:t>	</a:t>
            </a:r>
            <a:r>
              <a:rPr lang="es-CO" sz="4000" i="0" u="none" strike="noStrike" cap="none">
                <a:solidFill>
                  <a:schemeClr val="dk1"/>
                </a:solidFill>
                <a:latin typeface="Quicksand"/>
                <a:ea typeface="Quicksand"/>
                <a:cs typeface="Quicksand"/>
                <a:sym typeface="Quicksand"/>
              </a:rPr>
              <a:t>4.1 Requerimientos funcionales</a:t>
            </a:r>
            <a:endParaRPr sz="400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3600"/>
              <a:buFont typeface="Arial"/>
              <a:buNone/>
            </a:pPr>
            <a:r>
              <a:rPr lang="es-CO" sz="4000" i="0" u="none" strike="noStrike" cap="none">
                <a:solidFill>
                  <a:schemeClr val="dk1"/>
                </a:solidFill>
                <a:latin typeface="Quicksand"/>
                <a:ea typeface="Quicksand"/>
                <a:cs typeface="Quicksand"/>
                <a:sym typeface="Quicksand"/>
              </a:rPr>
              <a:t>	4.2Requerimientos no funcionales</a:t>
            </a:r>
            <a:endParaRPr sz="4000">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rgbClr val="FF6D00"/>
              </a:buClr>
              <a:buSzPts val="3600"/>
              <a:buFont typeface="Arial"/>
              <a:buNone/>
            </a:pPr>
            <a:r>
              <a:rPr lang="es-CO" sz="4000" i="0" u="none" strike="noStrike" cap="none">
                <a:solidFill>
                  <a:schemeClr val="dk1"/>
                </a:solidFill>
                <a:latin typeface="Quicksand"/>
                <a:ea typeface="Quicksand"/>
                <a:cs typeface="Quicksand"/>
                <a:sym typeface="Quicksand"/>
              </a:rPr>
              <a:t>	4.3 </a:t>
            </a:r>
            <a:r>
              <a:rPr lang="es-CO" sz="4000">
                <a:solidFill>
                  <a:schemeClr val="dk1"/>
                </a:solidFill>
                <a:latin typeface="Quicksand"/>
                <a:ea typeface="Quicksand"/>
                <a:cs typeface="Quicksand"/>
                <a:sym typeface="Quicksand"/>
              </a:rPr>
              <a:t>Stakeholders</a:t>
            </a:r>
            <a:br>
              <a:rPr lang="es-CO" sz="3600" i="0" u="none" strike="noStrike" cap="none">
                <a:solidFill>
                  <a:schemeClr val="dk1"/>
                </a:solidFill>
                <a:latin typeface="Quicksand"/>
                <a:ea typeface="Quicksand"/>
                <a:cs typeface="Quicksand"/>
                <a:sym typeface="Quicksand"/>
              </a:rPr>
            </a:br>
            <a:endParaRPr sz="3600" i="0" u="none" strike="noStrike" cap="none">
              <a:solidFill>
                <a:schemeClr val="dk1"/>
              </a:solidFill>
              <a:latin typeface="Quicksand"/>
              <a:ea typeface="Quicksand"/>
              <a:cs typeface="Quicksand"/>
              <a:sym typeface="Quicksand"/>
            </a:endParaRPr>
          </a:p>
          <a:p>
            <a:pPr marL="0" marR="0" lvl="0" indent="0" algn="l" rtl="0">
              <a:lnSpc>
                <a:spcPct val="100000"/>
              </a:lnSpc>
              <a:spcBef>
                <a:spcPts val="0"/>
              </a:spcBef>
              <a:spcAft>
                <a:spcPts val="0"/>
              </a:spcAft>
              <a:buClr>
                <a:schemeClr val="dk1"/>
              </a:buClr>
              <a:buSzPts val="4000"/>
              <a:buFont typeface="Arial"/>
              <a:buNone/>
            </a:pPr>
            <a:r>
              <a:rPr lang="es-CO" sz="4500" i="0" u="none" strike="noStrike" cap="none">
                <a:solidFill>
                  <a:schemeClr val="dk1"/>
                </a:solidFill>
                <a:latin typeface="Nanum Gothic Coding"/>
                <a:ea typeface="Nanum Gothic Coding"/>
                <a:cs typeface="Nanum Gothic Coding"/>
                <a:sym typeface="Nanum Gothic Coding"/>
              </a:rPr>
              <a:t>5. Modelo de Casos de Uso</a:t>
            </a:r>
            <a:br>
              <a:rPr lang="es-CO" sz="4000" b="0" i="0" u="none" strike="noStrike" cap="none">
                <a:solidFill>
                  <a:schemeClr val="dk1"/>
                </a:solidFill>
                <a:latin typeface="Arial"/>
                <a:ea typeface="Arial"/>
                <a:cs typeface="Arial"/>
                <a:sym typeface="Arial"/>
              </a:rPr>
            </a:br>
            <a:endParaRPr sz="4000" i="0" u="none" strike="noStrike" cap="none">
              <a:solidFill>
                <a:schemeClr val="dk1"/>
              </a:solidFill>
              <a:latin typeface="Coda"/>
              <a:ea typeface="Coda"/>
              <a:cs typeface="Coda"/>
              <a:sym typeface="Cod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g1186ab15e86_0_42"/>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63" name="Google Shape;263;g1186ab15e86_0_42"/>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64" name="Google Shape;264;g1186ab15e86_0_42"/>
          <p:cNvGraphicFramePr/>
          <p:nvPr/>
        </p:nvGraphicFramePr>
        <p:xfrm>
          <a:off x="3920475" y="4361875"/>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RF02</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Registrar usuario</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solidFill>
                            <a:schemeClr val="dk1"/>
                          </a:solidFill>
                          <a:latin typeface="Quicksand"/>
                          <a:ea typeface="Quicksand"/>
                          <a:cs typeface="Quicksand"/>
                          <a:sym typeface="Quicksand"/>
                        </a:rPr>
                        <a:t>Las personas deben suministrar la información pertinente para crear una cuenta</a:t>
                      </a:r>
                      <a:endParaRPr sz="2600">
                        <a:solidFill>
                          <a:schemeClr val="dk1"/>
                        </a:solidFill>
                        <a:latin typeface="Quicksand"/>
                        <a:ea typeface="Quicksand"/>
                        <a:cs typeface="Quicksand"/>
                        <a:sym typeface="Quicksand"/>
                      </a:endParaRPr>
                    </a:p>
                    <a:p>
                      <a:pPr marL="0" lvl="0" indent="0" algn="l" rtl="0">
                        <a:spcBef>
                          <a:spcPts val="0"/>
                        </a:spcBef>
                        <a:spcAft>
                          <a:spcPts val="0"/>
                        </a:spcAft>
                        <a:buNone/>
                      </a:pP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provee un formulario de registro con campos de información obligatorios donde una persona que ingrese por primera vez debe diligenciarlo</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RNF03</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RNF07</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g1186ab15e86_0_4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70" name="Google Shape;270;g1186ab15e86_0_48"/>
          <p:cNvSpPr txBox="1"/>
          <p:nvPr/>
        </p:nvSpPr>
        <p:spPr>
          <a:xfrm>
            <a:off x="2629201" y="2088828"/>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71" name="Google Shape;271;g1186ab15e86_0_48"/>
          <p:cNvGraphicFramePr/>
          <p:nvPr/>
        </p:nvGraphicFramePr>
        <p:xfrm>
          <a:off x="3920475" y="3734750"/>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RF03</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Logear Usuario</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solidFill>
                            <a:schemeClr val="dk1"/>
                          </a:solidFill>
                          <a:latin typeface="Quicksand"/>
                          <a:ea typeface="Quicksand"/>
                          <a:cs typeface="Quicksand"/>
                          <a:sym typeface="Quicksand"/>
                        </a:rPr>
                        <a:t>El usuario debe identificarse para tener acceso al sistema</a:t>
                      </a:r>
                      <a:endParaRPr sz="2600">
                        <a:solidFill>
                          <a:schemeClr val="dk1"/>
                        </a:solidFill>
                        <a:latin typeface="Quicksand"/>
                        <a:ea typeface="Quicksand"/>
                        <a:cs typeface="Quicksand"/>
                        <a:sym typeface="Quicksand"/>
                      </a:endParaRPr>
                    </a:p>
                    <a:p>
                      <a:pPr marL="0" lvl="0" indent="0" algn="l" rtl="0">
                        <a:spcBef>
                          <a:spcPts val="0"/>
                        </a:spcBef>
                        <a:spcAft>
                          <a:spcPts val="0"/>
                        </a:spcAft>
                        <a:buNone/>
                      </a:pP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provee un formulario de inicio de sesión con campos obligatorios donde una persona debe diligenciar su usuario y contraseña.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RNF03</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RNF05</a:t>
                      </a:r>
                      <a:endParaRPr sz="2600">
                        <a:solidFill>
                          <a:schemeClr val="dk1"/>
                        </a:solidFill>
                        <a:latin typeface="Quicksand"/>
                        <a:ea typeface="Quicksand"/>
                        <a:cs typeface="Quicksand"/>
                        <a:sym typeface="Quicksand"/>
                      </a:endParaRPr>
                    </a:p>
                    <a:p>
                      <a:pPr marL="457200" lvl="0" indent="-393700" algn="l" rtl="0">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RNF07</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4"/>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A8D08D"/>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C5E0B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5"/>
        <p:cNvGrpSpPr/>
        <p:nvPr/>
      </p:nvGrpSpPr>
      <p:grpSpPr>
        <a:xfrm>
          <a:off x="0" y="0"/>
          <a:ext cx="0" cy="0"/>
          <a:chOff x="0" y="0"/>
          <a:chExt cx="0" cy="0"/>
        </a:xfrm>
      </p:grpSpPr>
      <p:sp>
        <p:nvSpPr>
          <p:cNvPr id="276" name="Google Shape;276;g1186ab15e86_0_3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77" name="Google Shape;277;g1186ab15e86_0_36"/>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78" name="Google Shape;278;g1186ab15e86_0_36"/>
          <p:cNvGraphicFramePr/>
          <p:nvPr/>
        </p:nvGraphicFramePr>
        <p:xfrm>
          <a:off x="3467550" y="5337450"/>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RNF01</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Interfaz del sistema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presenta una interfaz de usuario dinámica y sencilla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debe tener una interfaz sencilla y fácil de comprender por los usuarios o visitantes de la página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g1186ab15e86_0_63"/>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84" name="Google Shape;284;g1186ab15e86_0_63"/>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85" name="Google Shape;285;g1186ab15e86_0_63"/>
          <p:cNvGraphicFramePr/>
          <p:nvPr/>
        </p:nvGraphicFramePr>
        <p:xfrm>
          <a:off x="3467550" y="5337450"/>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RNF02</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Disponibilidad</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Los usuarios tienen acceso al sistema las veinticuatro (24) horas del día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está diseñado para estar en línea, dado que, el usuario puede tener una necesidad en cualquier instante</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Alta </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g1186ab15e86_0_6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91" name="Google Shape;291;g1186ab15e86_0_69"/>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i="0" u="none" strike="noStrike" cap="non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92" name="Google Shape;292;g1186ab15e86_0_69"/>
          <p:cNvGraphicFramePr/>
          <p:nvPr/>
        </p:nvGraphicFramePr>
        <p:xfrm>
          <a:off x="3467550" y="5337450"/>
          <a:ext cx="3000000" cy="3000000"/>
        </p:xfrm>
        <a:graphic>
          <a:graphicData uri="http://schemas.openxmlformats.org/drawingml/2006/table">
            <a:tbl>
              <a:tblPr>
                <a:noFill/>
                <a:tableStyleId>{C2989D4F-2D29-433D-BEEA-D5DE6FB89675}</a:tableStyleId>
              </a:tblPr>
              <a:tblGrid>
                <a:gridCol w="4857125">
                  <a:extLst>
                    <a:ext uri="{9D8B030D-6E8A-4147-A177-3AD203B41FA5}">
                      <a16:colId xmlns:a16="http://schemas.microsoft.com/office/drawing/2014/main" val="20000"/>
                    </a:ext>
                  </a:extLst>
                </a:gridCol>
                <a:gridCol w="12591775">
                  <a:extLst>
                    <a:ext uri="{9D8B030D-6E8A-4147-A177-3AD203B41FA5}">
                      <a16:colId xmlns:a16="http://schemas.microsoft.com/office/drawing/2014/main" val="20001"/>
                    </a:ext>
                  </a:extLst>
                </a:gridCol>
              </a:tblGrid>
              <a:tr h="985000">
                <a:tc>
                  <a:txBody>
                    <a:bodyPr/>
                    <a:lstStyle/>
                    <a:p>
                      <a:pPr marL="0" lvl="0" indent="0" algn="l" rtl="0">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RNF03</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0"/>
                  </a:ext>
                </a:extLst>
              </a:tr>
              <a:tr h="985000">
                <a:tc>
                  <a:txBody>
                    <a:bodyPr/>
                    <a:lstStyle/>
                    <a:p>
                      <a:pPr marL="0" lvl="0" indent="0" algn="l" rtl="0">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Soporte</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1"/>
                  </a:ext>
                </a:extLst>
              </a:tr>
              <a:tr h="985000">
                <a:tc>
                  <a:txBody>
                    <a:bodyPr/>
                    <a:lstStyle/>
                    <a:p>
                      <a:pPr marL="0" lvl="0" indent="0" algn="l" rtl="0">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retiene los datos suministrados por parte de los usuarios en una BD</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2"/>
                  </a:ext>
                </a:extLst>
              </a:tr>
              <a:tr h="985000">
                <a:tc>
                  <a:txBody>
                    <a:bodyPr/>
                    <a:lstStyle/>
                    <a:p>
                      <a:pPr marL="0" lvl="0" indent="0" algn="l" rtl="0">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El sistema almacena la información del usuario que ha sido suministrada mediante el formulario de registro, el agendamiento de citas y las acciones ejecutadas dentro del software</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3"/>
                  </a:ext>
                </a:extLst>
              </a:tr>
              <a:tr h="985000">
                <a:tc>
                  <a:txBody>
                    <a:bodyPr/>
                    <a:lstStyle/>
                    <a:p>
                      <a:pPr marL="0" lvl="0" indent="0" algn="l" rtl="0">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marL="0" lvl="0" indent="0" algn="l" rtl="0">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8EAADB"/>
                    </a:solidFill>
                  </a:tcPr>
                </a:tc>
                <a:tc>
                  <a:txBody>
                    <a:bodyPr/>
                    <a:lstStyle/>
                    <a:p>
                      <a:pPr marL="0" lvl="0" indent="0" algn="l" rtl="0">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solidFill>
                      <a:srgbClr val="B4C6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20"/>
          <p:cNvSpPr txBox="1"/>
          <p:nvPr/>
        </p:nvSpPr>
        <p:spPr>
          <a:xfrm>
            <a:off x="1821438" y="6981448"/>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i="0" u="none" strike="noStrike" cap="none">
                <a:solidFill>
                  <a:srgbClr val="FF6D00"/>
                </a:solidFill>
                <a:latin typeface="Coda"/>
                <a:ea typeface="Coda"/>
                <a:cs typeface="Coda"/>
                <a:sym typeface="Coda"/>
              </a:rPr>
              <a:t>5. Modelo de Casos de Uso</a:t>
            </a:r>
            <a:endParaRPr>
              <a:latin typeface="Coda"/>
              <a:ea typeface="Coda"/>
              <a:cs typeface="Coda"/>
              <a:sym typeface="Cod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19"/>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5</a:t>
            </a:r>
            <a:r>
              <a:rPr lang="es-CO" sz="3200" i="0" u="none" strike="noStrike" cap="none">
                <a:solidFill>
                  <a:schemeClr val="dk1"/>
                </a:solidFill>
                <a:latin typeface="Coda"/>
                <a:ea typeface="Coda"/>
                <a:cs typeface="Coda"/>
                <a:sym typeface="Coda"/>
              </a:rPr>
              <a:t>. </a:t>
            </a:r>
            <a:r>
              <a:rPr lang="es-CO" sz="3200">
                <a:solidFill>
                  <a:schemeClr val="dk1"/>
                </a:solidFill>
                <a:latin typeface="Coda"/>
                <a:ea typeface="Coda"/>
                <a:cs typeface="Coda"/>
                <a:sym typeface="Coda"/>
              </a:rPr>
              <a:t>Modelo de Casos de Uso</a:t>
            </a:r>
            <a:endParaRPr>
              <a:latin typeface="Coda"/>
              <a:ea typeface="Coda"/>
              <a:cs typeface="Coda"/>
              <a:sym typeface="Coda"/>
            </a:endParaRPr>
          </a:p>
        </p:txBody>
      </p:sp>
      <p:sp>
        <p:nvSpPr>
          <p:cNvPr id="303" name="Google Shape;303;p19"/>
          <p:cNvSpPr txBox="1"/>
          <p:nvPr/>
        </p:nvSpPr>
        <p:spPr>
          <a:xfrm>
            <a:off x="2629201" y="3035503"/>
            <a:ext cx="191256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5</a:t>
            </a:r>
            <a:r>
              <a:rPr lang="es-CO" sz="5700" i="0" u="none" strike="noStrike" cap="none">
                <a:solidFill>
                  <a:srgbClr val="FB4C0F"/>
                </a:solidFill>
                <a:latin typeface="Coda"/>
                <a:ea typeface="Coda"/>
                <a:cs typeface="Coda"/>
                <a:sym typeface="Coda"/>
              </a:rPr>
              <a:t>. </a:t>
            </a:r>
            <a:r>
              <a:rPr lang="es-CO" sz="5700">
                <a:solidFill>
                  <a:srgbClr val="FB4C0F"/>
                </a:solidFill>
                <a:latin typeface="Coda"/>
                <a:ea typeface="Coda"/>
                <a:cs typeface="Coda"/>
                <a:sym typeface="Coda"/>
              </a:rPr>
              <a:t>Modelo de Casos de Uso</a:t>
            </a:r>
            <a:endParaRPr sz="3900">
              <a:solidFill>
                <a:srgbClr val="FB4C0F"/>
              </a:solidFill>
              <a:latin typeface="Coda"/>
              <a:ea typeface="Coda"/>
              <a:cs typeface="Coda"/>
              <a:sym typeface="Coda"/>
            </a:endParaRPr>
          </a:p>
        </p:txBody>
      </p:sp>
      <p:sp>
        <p:nvSpPr>
          <p:cNvPr id="304" name="Google Shape;304;p19"/>
          <p:cNvSpPr txBox="1"/>
          <p:nvPr/>
        </p:nvSpPr>
        <p:spPr>
          <a:xfrm>
            <a:off x="3667350" y="4887700"/>
            <a:ext cx="17049300" cy="75327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La fundación Arcángeles, requiere de un sistema de información que le permita a un paciente afiliado gestionar sus citas médicas de rehabilitación como a su vez visualizar sus diagnósticos médicos subidos por un terapeuta. Cabe destacar, el paciente de dicha fundación deberá identificarse o registrarse para tener acceso a los servicios con relación al agendamiento de citas o visualización de informes médicos. También, el sistema proveerá un módulo de ayuda para el paciente o persona que lo necesite con el objetivo de orientarlo con relación al funcionamiento de la página. Por otro lado, en el caso de que se presente algún inconveniente o asunto en específico, se puede presentar una PQRSF (peticiones, quejas, reclamos, solicitudes, felicitaciones) en el formulario suministrado por el SI.</a:t>
            </a:r>
            <a:endParaRPr sz="4000" i="0" u="none" strike="noStrike" cap="none">
              <a:solidFill>
                <a:schemeClr val="dk1"/>
              </a:solidFill>
              <a:latin typeface="Quicksand"/>
              <a:ea typeface="Quicksand"/>
              <a:cs typeface="Quicksand"/>
              <a:sym typeface="Quicksan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21"/>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5. Modelo de Casos de Uso</a:t>
            </a:r>
            <a:endParaRPr>
              <a:latin typeface="Coda"/>
              <a:ea typeface="Coda"/>
              <a:cs typeface="Coda"/>
              <a:sym typeface="Coda"/>
            </a:endParaRPr>
          </a:p>
        </p:txBody>
      </p:sp>
      <p:sp>
        <p:nvSpPr>
          <p:cNvPr id="310" name="Google Shape;310;p21"/>
          <p:cNvSpPr txBox="1"/>
          <p:nvPr/>
        </p:nvSpPr>
        <p:spPr>
          <a:xfrm>
            <a:off x="2458300" y="7389200"/>
            <a:ext cx="9733800" cy="96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Gestión de citas médicas</a:t>
            </a:r>
            <a:endParaRPr sz="3900">
              <a:solidFill>
                <a:srgbClr val="FB4C0F"/>
              </a:solidFill>
              <a:latin typeface="Coda"/>
              <a:ea typeface="Coda"/>
              <a:cs typeface="Coda"/>
              <a:sym typeface="Coda"/>
            </a:endParaRPr>
          </a:p>
        </p:txBody>
      </p:sp>
      <p:pic>
        <p:nvPicPr>
          <p:cNvPr id="311" name="Google Shape;311;p21"/>
          <p:cNvPicPr preferRelativeResize="0"/>
          <p:nvPr/>
        </p:nvPicPr>
        <p:blipFill>
          <a:blip r:embed="rId4">
            <a:alphaModFix/>
          </a:blip>
          <a:stretch>
            <a:fillRect/>
          </a:stretch>
        </p:blipFill>
        <p:spPr>
          <a:xfrm>
            <a:off x="12192000" y="3357874"/>
            <a:ext cx="9044100" cy="9032400"/>
          </a:xfrm>
          <a:prstGeom prst="roundRect">
            <a:avLst>
              <a:gd name="adj" fmla="val 7319"/>
            </a:avLst>
          </a:prstGeom>
          <a:noFill/>
          <a:ln>
            <a:noFill/>
          </a:ln>
        </p:spPr>
      </p:pic>
      <p:sp>
        <p:nvSpPr>
          <p:cNvPr id="312" name="Google Shape;312;p21"/>
          <p:cNvSpPr txBox="1"/>
          <p:nvPr/>
        </p:nvSpPr>
        <p:spPr>
          <a:xfrm>
            <a:off x="2458300" y="10962750"/>
            <a:ext cx="9044100" cy="20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StarUML, enlace:</a:t>
            </a:r>
            <a:br>
              <a:rPr lang="es-CO" sz="3200">
                <a:solidFill>
                  <a:schemeClr val="dk1"/>
                </a:solidFill>
                <a:latin typeface="Coda"/>
                <a:ea typeface="Coda"/>
                <a:cs typeface="Coda"/>
                <a:sym typeface="Coda"/>
              </a:rPr>
            </a:b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5"/>
              </a:rPr>
              <a:t>https://drive.google.com/file/d/1ApIfb9BLidAUGe3PyHC_AAtxMij5ngPe/view</a:t>
            </a:r>
            <a:endParaRPr>
              <a:solidFill>
                <a:schemeClr val="accent1"/>
              </a:solidFill>
              <a:latin typeface="Coda"/>
              <a:ea typeface="Coda"/>
              <a:cs typeface="Coda"/>
              <a:sym typeface="Cod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10" name="Google Shape;310;p21"/>
          <p:cNvSpPr txBox="1"/>
          <p:nvPr/>
        </p:nvSpPr>
        <p:spPr>
          <a:xfrm>
            <a:off x="4972492" y="2187401"/>
            <a:ext cx="14439013"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ES" sz="8800" dirty="0">
                <a:solidFill>
                  <a:srgbClr val="FB4C0F"/>
                </a:solidFill>
                <a:latin typeface="Coda"/>
                <a:ea typeface="Coda"/>
                <a:cs typeface="Coda"/>
                <a:sym typeface="Coda"/>
              </a:rPr>
              <a:t>Control de versiones</a:t>
            </a:r>
            <a:endParaRPr sz="8800" dirty="0">
              <a:solidFill>
                <a:srgbClr val="FB4C0F"/>
              </a:solidFill>
              <a:latin typeface="Coda"/>
              <a:ea typeface="Coda"/>
              <a:cs typeface="Coda"/>
              <a:sym typeface="Coda"/>
            </a:endParaRPr>
          </a:p>
        </p:txBody>
      </p:sp>
      <p:sp>
        <p:nvSpPr>
          <p:cNvPr id="5" name="Rectángulo: esquinas redondeadas 4">
            <a:hlinkClick r:id="rId4"/>
            <a:extLst>
              <a:ext uri="{FF2B5EF4-FFF2-40B4-BE49-F238E27FC236}">
                <a16:creationId xmlns:a16="http://schemas.microsoft.com/office/drawing/2014/main" id="{50F2171B-A98D-437C-97D8-71E648753C9D}"/>
              </a:ext>
            </a:extLst>
          </p:cNvPr>
          <p:cNvSpPr/>
          <p:nvPr/>
        </p:nvSpPr>
        <p:spPr>
          <a:xfrm>
            <a:off x="3912778" y="4316819"/>
            <a:ext cx="16558440" cy="8548577"/>
          </a:xfrm>
          <a:prstGeom prst="roundRect">
            <a:avLst>
              <a:gd name="adj" fmla="val 4017"/>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495191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grpSp>
        <p:nvGrpSpPr>
          <p:cNvPr id="317" name="Google Shape;317;p22"/>
          <p:cNvGrpSpPr/>
          <p:nvPr/>
        </p:nvGrpSpPr>
        <p:grpSpPr>
          <a:xfrm>
            <a:off x="1821438" y="6273561"/>
            <a:ext cx="20741100" cy="3201081"/>
            <a:chOff x="1821438" y="6827559"/>
            <a:chExt cx="20741100" cy="3201081"/>
          </a:xfrm>
        </p:grpSpPr>
        <p:sp>
          <p:nvSpPr>
            <p:cNvPr id="318" name="Google Shape;318;p22"/>
            <p:cNvSpPr txBox="1"/>
            <p:nvPr/>
          </p:nvSpPr>
          <p:spPr>
            <a:xfrm>
              <a:off x="1821438" y="6827559"/>
              <a:ext cx="20741100" cy="20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3000"/>
                <a:buFont typeface="Arial"/>
                <a:buNone/>
              </a:pPr>
              <a:r>
                <a:rPr lang="es-CO" sz="13000" i="0" u="none" strike="noStrike" cap="none">
                  <a:solidFill>
                    <a:srgbClr val="FF6D00"/>
                  </a:solidFill>
                  <a:latin typeface="Nanum Gothic Coding"/>
                  <a:ea typeface="Nanum Gothic Coding"/>
                  <a:cs typeface="Nanum Gothic Coding"/>
                  <a:sym typeface="Nanum Gothic Coding"/>
                </a:rPr>
                <a:t>Gracias</a:t>
              </a:r>
              <a:endParaRPr sz="13000" i="0" u="none" strike="noStrike" cap="none">
                <a:solidFill>
                  <a:srgbClr val="FF6D00"/>
                </a:solidFill>
                <a:latin typeface="Nanum Gothic Coding"/>
                <a:ea typeface="Nanum Gothic Coding"/>
                <a:cs typeface="Nanum Gothic Coding"/>
                <a:sym typeface="Nanum Gothic Coding"/>
              </a:endParaRPr>
            </a:p>
          </p:txBody>
        </p:sp>
        <p:sp>
          <p:nvSpPr>
            <p:cNvPr id="319" name="Google Shape;319;p22"/>
            <p:cNvSpPr txBox="1"/>
            <p:nvPr/>
          </p:nvSpPr>
          <p:spPr>
            <a:xfrm>
              <a:off x="2629158" y="8920440"/>
              <a:ext cx="191256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6600"/>
                <a:buFont typeface="Arial"/>
                <a:buNone/>
              </a:pPr>
              <a:r>
                <a:rPr lang="es-CO" sz="6600" i="0" u="none" strike="noStrike" cap="none">
                  <a:solidFill>
                    <a:schemeClr val="dk1"/>
                  </a:solidFill>
                  <a:latin typeface="Quicksand Light"/>
                  <a:ea typeface="Quicksand Light"/>
                  <a:cs typeface="Quicksand Light"/>
                  <a:sym typeface="Quicksand Light"/>
                </a:rPr>
                <a:t>Proyecto Arca</a:t>
              </a:r>
              <a:endParaRPr sz="6600" i="0" u="none" strike="noStrike" cap="none">
                <a:solidFill>
                  <a:schemeClr val="dk1"/>
                </a:solidFill>
                <a:latin typeface="Quicksand Light"/>
                <a:ea typeface="Quicksand Light"/>
                <a:cs typeface="Quicksand Light"/>
                <a:sym typeface="Quicksand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
        <p:cNvGrpSpPr/>
        <p:nvPr/>
      </p:nvGrpSpPr>
      <p:grpSpPr>
        <a:xfrm>
          <a:off x="0" y="0"/>
          <a:ext cx="0" cy="0"/>
          <a:chOff x="0" y="0"/>
          <a:chExt cx="0" cy="0"/>
        </a:xfrm>
      </p:grpSpPr>
      <p:sp>
        <p:nvSpPr>
          <p:cNvPr id="45" name="Google Shape;45;p3"/>
          <p:cNvSpPr txBox="1"/>
          <p:nvPr/>
        </p:nvSpPr>
        <p:spPr>
          <a:xfrm>
            <a:off x="1821438" y="6766004"/>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i="0" u="none" strike="noStrike" cap="none">
                <a:solidFill>
                  <a:srgbClr val="FF6D00"/>
                </a:solidFill>
                <a:latin typeface="Coda"/>
                <a:ea typeface="Coda"/>
                <a:cs typeface="Coda"/>
                <a:sym typeface="Coda"/>
              </a:rPr>
              <a:t>1. Contextualización</a:t>
            </a:r>
            <a:endParaRPr>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
        <p:cNvGrpSpPr/>
        <p:nvPr/>
      </p:nvGrpSpPr>
      <p:grpSpPr>
        <a:xfrm>
          <a:off x="0" y="0"/>
          <a:ext cx="0" cy="0"/>
          <a:chOff x="0" y="0"/>
          <a:chExt cx="0" cy="0"/>
        </a:xfrm>
      </p:grpSpPr>
      <p:sp>
        <p:nvSpPr>
          <p:cNvPr id="50" name="Google Shape;50;p4"/>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1"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sp>
        <p:nvSpPr>
          <p:cNvPr id="51" name="Google Shape;51;p4"/>
          <p:cNvSpPr txBox="1"/>
          <p:nvPr/>
        </p:nvSpPr>
        <p:spPr>
          <a:xfrm>
            <a:off x="14312589" y="2999398"/>
            <a:ext cx="66765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Logotipo</a:t>
            </a:r>
            <a:endParaRPr sz="7200" i="0" u="none" strike="noStrike" cap="none">
              <a:solidFill>
                <a:srgbClr val="FF6D00"/>
              </a:solidFill>
              <a:latin typeface="Coda"/>
              <a:ea typeface="Coda"/>
              <a:cs typeface="Coda"/>
              <a:sym typeface="Coda"/>
            </a:endParaRPr>
          </a:p>
        </p:txBody>
      </p:sp>
      <p:sp>
        <p:nvSpPr>
          <p:cNvPr id="52" name="Google Shape;52;p4"/>
          <p:cNvSpPr txBox="1"/>
          <p:nvPr/>
        </p:nvSpPr>
        <p:spPr>
          <a:xfrm>
            <a:off x="3857225" y="2999400"/>
            <a:ext cx="75297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Paleta de colores</a:t>
            </a:r>
            <a:endParaRPr sz="7200" i="0" u="none" strike="noStrike" cap="none">
              <a:solidFill>
                <a:srgbClr val="FF6D00"/>
              </a:solidFill>
              <a:latin typeface="Coda"/>
              <a:ea typeface="Coda"/>
              <a:cs typeface="Coda"/>
              <a:sym typeface="Coda"/>
            </a:endParaRPr>
          </a:p>
        </p:txBody>
      </p:sp>
      <p:sp>
        <p:nvSpPr>
          <p:cNvPr id="53" name="Google Shape;53;p4"/>
          <p:cNvSpPr/>
          <p:nvPr/>
        </p:nvSpPr>
        <p:spPr>
          <a:xfrm>
            <a:off x="14562039" y="6341806"/>
            <a:ext cx="6177609" cy="5437297"/>
          </a:xfrm>
          <a:prstGeom prst="roundRect">
            <a:avLst>
              <a:gd name="adj" fmla="val 11785"/>
            </a:avLst>
          </a:prstGeom>
          <a:blipFill rotWithShape="1">
            <a:blip r:embed="rId4">
              <a:alphaModFix/>
            </a:blip>
            <a:stretch>
              <a:fillRect/>
            </a:stretch>
          </a:blip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54" name="Google Shape;54;p4"/>
          <p:cNvSpPr/>
          <p:nvPr/>
        </p:nvSpPr>
        <p:spPr>
          <a:xfrm>
            <a:off x="3186161" y="8253300"/>
            <a:ext cx="1253589" cy="1179871"/>
          </a:xfrm>
          <a:prstGeom prst="ellipse">
            <a:avLst/>
          </a:prstGeom>
          <a:solidFill>
            <a:schemeClr val="dk1"/>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55" name="Google Shape;55;p4"/>
          <p:cNvSpPr/>
          <p:nvPr/>
        </p:nvSpPr>
        <p:spPr>
          <a:xfrm>
            <a:off x="3230431" y="10610026"/>
            <a:ext cx="1253589" cy="1179871"/>
          </a:xfrm>
          <a:prstGeom prst="ellipse">
            <a:avLst/>
          </a:prstGeom>
          <a:solidFill>
            <a:schemeClr val="lt1"/>
          </a:solidFill>
          <a:ln w="127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
        <p:nvSpPr>
          <p:cNvPr id="56" name="Google Shape;56;p4"/>
          <p:cNvSpPr txBox="1"/>
          <p:nvPr/>
        </p:nvSpPr>
        <p:spPr>
          <a:xfrm>
            <a:off x="4906297" y="5950446"/>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0E1318"/>
              </a:buClr>
              <a:buSzPts val="4400"/>
              <a:buFont typeface="Arial"/>
              <a:buNone/>
            </a:pPr>
            <a:r>
              <a:rPr lang="es-CO" sz="4400" i="0" u="none" strike="noStrike" cap="none">
                <a:solidFill>
                  <a:srgbClr val="0E1318"/>
                </a:solidFill>
                <a:latin typeface="Quicksand"/>
                <a:ea typeface="Quicksand"/>
                <a:cs typeface="Quicksand"/>
                <a:sym typeface="Quicksand"/>
              </a:rPr>
              <a:t>Creatividad, Visión y autenticidad</a:t>
            </a:r>
            <a:endParaRPr sz="4400" b="1" i="0" u="none" strike="noStrike" cap="none">
              <a:solidFill>
                <a:schemeClr val="dk1"/>
              </a:solidFill>
              <a:latin typeface="Quicksand"/>
              <a:ea typeface="Quicksand"/>
              <a:cs typeface="Quicksand"/>
              <a:sym typeface="Quicksand"/>
            </a:endParaRPr>
          </a:p>
        </p:txBody>
      </p:sp>
      <p:sp>
        <p:nvSpPr>
          <p:cNvPr id="57" name="Google Shape;57;p4"/>
          <p:cNvSpPr txBox="1"/>
          <p:nvPr/>
        </p:nvSpPr>
        <p:spPr>
          <a:xfrm>
            <a:off x="4906297" y="8130190"/>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4400"/>
              <a:buFont typeface="Arial"/>
              <a:buNone/>
            </a:pPr>
            <a:r>
              <a:rPr lang="es-CO" sz="4400" i="0" u="none" strike="noStrike" cap="none">
                <a:solidFill>
                  <a:schemeClr val="dk1"/>
                </a:solidFill>
                <a:latin typeface="Quicksand"/>
                <a:ea typeface="Quicksand"/>
                <a:cs typeface="Quicksand"/>
                <a:sym typeface="Quicksand"/>
              </a:rPr>
              <a:t>Protección, Sofisticación y Elegancia</a:t>
            </a:r>
            <a:endParaRPr>
              <a:latin typeface="Quicksand"/>
              <a:ea typeface="Quicksand"/>
              <a:cs typeface="Quicksand"/>
              <a:sym typeface="Quicksand"/>
            </a:endParaRPr>
          </a:p>
        </p:txBody>
      </p:sp>
      <p:sp>
        <p:nvSpPr>
          <p:cNvPr id="58" name="Google Shape;58;p4"/>
          <p:cNvSpPr txBox="1"/>
          <p:nvPr/>
        </p:nvSpPr>
        <p:spPr>
          <a:xfrm>
            <a:off x="4906297" y="10684421"/>
            <a:ext cx="7285800" cy="14988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4400"/>
              <a:buFont typeface="Arial"/>
              <a:buNone/>
            </a:pPr>
            <a:r>
              <a:rPr lang="es-CO" sz="4400" i="0" u="none" strike="noStrike" cap="none">
                <a:solidFill>
                  <a:schemeClr val="dk1"/>
                </a:solidFill>
                <a:latin typeface="Quicksand"/>
                <a:ea typeface="Quicksand"/>
                <a:cs typeface="Quicksand"/>
                <a:sym typeface="Quicksand"/>
              </a:rPr>
              <a:t>Limpieza, juventud y pureza</a:t>
            </a:r>
            <a:endParaRPr>
              <a:latin typeface="Quicksand"/>
              <a:ea typeface="Quicksand"/>
              <a:cs typeface="Quicksand"/>
              <a:sym typeface="Quicksand"/>
            </a:endParaRPr>
          </a:p>
        </p:txBody>
      </p:sp>
      <p:sp>
        <p:nvSpPr>
          <p:cNvPr id="59" name="Google Shape;59;p4"/>
          <p:cNvSpPr/>
          <p:nvPr/>
        </p:nvSpPr>
        <p:spPr>
          <a:xfrm>
            <a:off x="3174863" y="6100010"/>
            <a:ext cx="1253589" cy="1179871"/>
          </a:xfrm>
          <a:prstGeom prst="ellipse">
            <a:avLst/>
          </a:prstGeom>
          <a:solidFill>
            <a:srgbClr val="855598"/>
          </a:solid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sp>
        <p:nvSpPr>
          <p:cNvPr id="65" name="Google Shape;65;p5"/>
          <p:cNvSpPr txBox="1"/>
          <p:nvPr/>
        </p:nvSpPr>
        <p:spPr>
          <a:xfrm>
            <a:off x="2736332" y="2999400"/>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1.1 Planteamiento</a:t>
            </a:r>
            <a:endParaRPr sz="7200" i="0" u="none" strike="noStrike" cap="none">
              <a:solidFill>
                <a:srgbClr val="FF6D00"/>
              </a:solidFill>
              <a:latin typeface="Coda"/>
              <a:ea typeface="Coda"/>
              <a:cs typeface="Coda"/>
              <a:sym typeface="Coda"/>
            </a:endParaRPr>
          </a:p>
        </p:txBody>
      </p:sp>
      <p:sp>
        <p:nvSpPr>
          <p:cNvPr id="66" name="Google Shape;66;p5"/>
          <p:cNvSpPr txBox="1"/>
          <p:nvPr/>
        </p:nvSpPr>
        <p:spPr>
          <a:xfrm>
            <a:off x="2331242" y="5251429"/>
            <a:ext cx="9526500" cy="69168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La fundación Arcángeles está ubicada en Cl. 106 #17A-43,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sz="4000" i="0" u="none" strike="noStrike" cap="none">
              <a:solidFill>
                <a:schemeClr val="dk1"/>
              </a:solidFill>
              <a:latin typeface="Quicksand"/>
              <a:ea typeface="Quicksand"/>
              <a:cs typeface="Quicksand"/>
              <a:sym typeface="Quicksand"/>
            </a:endParaRPr>
          </a:p>
        </p:txBody>
      </p:sp>
      <p:sp>
        <p:nvSpPr>
          <p:cNvPr id="67" name="Google Shape;67;p5">
            <a:hlinkClick r:id="rId4"/>
          </p:cNvPr>
          <p:cNvSpPr/>
          <p:nvPr/>
        </p:nvSpPr>
        <p:spPr>
          <a:xfrm>
            <a:off x="12890090" y="5786851"/>
            <a:ext cx="8947355" cy="5750868"/>
          </a:xfrm>
          <a:prstGeom prst="roundRect">
            <a:avLst>
              <a:gd name="adj" fmla="val 4203"/>
            </a:avLst>
          </a:prstGeom>
          <a:blipFill rotWithShape="1">
            <a:blip r:embed="rId5">
              <a:alphaModFix/>
            </a:blip>
            <a:stretch>
              <a:fillRect/>
            </a:stretch>
          </a:blip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73" name="Google Shape;73;p6"/>
          <p:cNvGrpSpPr/>
          <p:nvPr/>
        </p:nvGrpSpPr>
        <p:grpSpPr>
          <a:xfrm>
            <a:off x="2736332" y="4880131"/>
            <a:ext cx="18911400" cy="5988649"/>
            <a:chOff x="2736332" y="4583187"/>
            <a:chExt cx="18911400" cy="5988649"/>
          </a:xfrm>
        </p:grpSpPr>
        <p:sp>
          <p:nvSpPr>
            <p:cNvPr id="74" name="Google Shape;74;p6"/>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1.1 Problemática</a:t>
              </a:r>
              <a:endParaRPr sz="7200" i="0" u="none" strike="noStrike" cap="none">
                <a:solidFill>
                  <a:srgbClr val="FF6D00"/>
                </a:solidFill>
                <a:latin typeface="Coda"/>
                <a:ea typeface="Coda"/>
                <a:cs typeface="Coda"/>
                <a:sym typeface="Coda"/>
              </a:endParaRPr>
            </a:p>
          </p:txBody>
        </p:sp>
        <p:sp>
          <p:nvSpPr>
            <p:cNvPr id="75" name="Google Shape;75;p6"/>
            <p:cNvSpPr txBox="1"/>
            <p:nvPr/>
          </p:nvSpPr>
          <p:spPr>
            <a:xfrm>
              <a:off x="7880803" y="6733336"/>
              <a:ext cx="8622300" cy="38385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Los servicios que presentan la fundación Arcángeles a sus pacientes llega a ser incómodo y poco funcional debido a la alta saturación de peticiones en sus oficinas.</a:t>
              </a:r>
              <a:endParaRPr sz="400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7"/>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81" name="Google Shape;81;p7"/>
          <p:cNvGrpSpPr/>
          <p:nvPr/>
        </p:nvGrpSpPr>
        <p:grpSpPr>
          <a:xfrm>
            <a:off x="2736332" y="5314239"/>
            <a:ext cx="18911400" cy="5120387"/>
            <a:chOff x="2736332" y="4583187"/>
            <a:chExt cx="18911400" cy="5120387"/>
          </a:xfrm>
        </p:grpSpPr>
        <p:sp>
          <p:nvSpPr>
            <p:cNvPr id="82" name="Google Shape;82;p7"/>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1.2 Pregunta Problema</a:t>
              </a:r>
              <a:endParaRPr sz="7200" i="0" u="none" strike="noStrike" cap="none">
                <a:solidFill>
                  <a:srgbClr val="FF6D00"/>
                </a:solidFill>
                <a:latin typeface="Coda"/>
                <a:ea typeface="Coda"/>
                <a:cs typeface="Coda"/>
                <a:sym typeface="Coda"/>
              </a:endParaRPr>
            </a:p>
          </p:txBody>
        </p:sp>
        <p:sp>
          <p:nvSpPr>
            <p:cNvPr id="83" name="Google Shape;83;p7"/>
            <p:cNvSpPr txBox="1"/>
            <p:nvPr/>
          </p:nvSpPr>
          <p:spPr>
            <a:xfrm>
              <a:off x="7880803" y="6480674"/>
              <a:ext cx="8622300" cy="32229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¿Cómo un aplicativo web optimizaría los procesos como agendamiento de citas y visualización del historial clínico, de la fundación Arcángeles?</a:t>
              </a:r>
              <a:endParaRPr>
                <a:latin typeface="Quicksand"/>
                <a:ea typeface="Quicksand"/>
                <a:cs typeface="Quicksand"/>
                <a:sym typeface="Quicksan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i="0" u="none" strike="noStrike" cap="non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89" name="Google Shape;89;p8"/>
          <p:cNvGrpSpPr/>
          <p:nvPr/>
        </p:nvGrpSpPr>
        <p:grpSpPr>
          <a:xfrm>
            <a:off x="2736332" y="5622016"/>
            <a:ext cx="18911400" cy="4504439"/>
            <a:chOff x="2736332" y="4583187"/>
            <a:chExt cx="18911400" cy="4504439"/>
          </a:xfrm>
        </p:grpSpPr>
        <p:sp>
          <p:nvSpPr>
            <p:cNvPr id="90" name="Google Shape;90;p8"/>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i="0" u="none" strike="noStrike" cap="none">
                  <a:solidFill>
                    <a:srgbClr val="FF6D00"/>
                  </a:solidFill>
                  <a:latin typeface="Coda"/>
                  <a:ea typeface="Coda"/>
                  <a:cs typeface="Coda"/>
                  <a:sym typeface="Coda"/>
                </a:rPr>
                <a:t>1.3 Objetivo general</a:t>
              </a:r>
              <a:endParaRPr sz="7200" i="0" u="none" strike="noStrike" cap="none">
                <a:solidFill>
                  <a:srgbClr val="FF6D00"/>
                </a:solidFill>
                <a:latin typeface="Coda"/>
                <a:ea typeface="Coda"/>
                <a:cs typeface="Coda"/>
                <a:sym typeface="Coda"/>
              </a:endParaRPr>
            </a:p>
          </p:txBody>
        </p:sp>
        <p:sp>
          <p:nvSpPr>
            <p:cNvPr id="91" name="Google Shape;91;p8"/>
            <p:cNvSpPr txBox="1"/>
            <p:nvPr/>
          </p:nvSpPr>
          <p:spPr>
            <a:xfrm>
              <a:off x="7880803" y="7096226"/>
              <a:ext cx="86223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i="0" u="none" strike="noStrike" cap="none">
                  <a:solidFill>
                    <a:schemeClr val="dk1"/>
                  </a:solidFill>
                  <a:latin typeface="Quicksand"/>
                  <a:ea typeface="Quicksand"/>
                  <a:cs typeface="Quicksand"/>
                  <a:sym typeface="Quicksand"/>
                </a:rPr>
                <a:t>Desarrollar un aplicativo web que apoye la gestión médica de la fundación Arcángeles</a:t>
              </a:r>
              <a:r>
                <a:rPr lang="es-CO" sz="4000" b="1" i="0" u="none" strike="noStrike" cap="none">
                  <a:solidFill>
                    <a:schemeClr val="dk1"/>
                  </a:solidFill>
                  <a:latin typeface="Quicksand"/>
                  <a:ea typeface="Quicksand"/>
                  <a:cs typeface="Quicksand"/>
                  <a:sym typeface="Quicksand"/>
                </a:rPr>
                <a:t>.</a:t>
              </a:r>
              <a:endParaRPr>
                <a:latin typeface="Quicksand"/>
                <a:ea typeface="Quicksand"/>
                <a:cs typeface="Quicksand"/>
                <a:sym typeface="Quicksand"/>
              </a:endParaRPr>
            </a:p>
          </p:txBody>
        </p:sp>
      </p:grpSp>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1684</Words>
  <Application>Microsoft Office PowerPoint</Application>
  <PresentationFormat>Personalizado</PresentationFormat>
  <Paragraphs>249</Paragraphs>
  <Slides>39</Slides>
  <Notes>39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39</vt:i4>
      </vt:variant>
    </vt:vector>
  </HeadingPairs>
  <TitlesOfParts>
    <vt:vector size="48" baseType="lpstr">
      <vt:lpstr>Helvetica Neue</vt:lpstr>
      <vt:lpstr>Nanum Gothic Coding</vt:lpstr>
      <vt:lpstr>Arial</vt:lpstr>
      <vt:lpstr>Coda</vt:lpstr>
      <vt:lpstr>Quicksand Light</vt:lpstr>
      <vt:lpstr>Helvetica Neue Light</vt:lpstr>
      <vt:lpstr>Quicksand</vt:lpstr>
      <vt:lpstr>Times New Roman</vt:lpstr>
      <vt:lpstr>Black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Hernán Torres</dc:creator>
  <cp:lastModifiedBy>Hernán Torres</cp:lastModifiedBy>
  <cp:revision>1</cp:revision>
  <dcterms:created xsi:type="dcterms:W3CDTF">2021-08-06T02:28:42Z</dcterms:created>
  <dcterms:modified xsi:type="dcterms:W3CDTF">2022-03-15T18:31:59Z</dcterms:modified>
</cp:coreProperties>
</file>